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4975" r:id="rId2"/>
  </p:sldMasterIdLst>
  <p:notesMasterIdLst>
    <p:notesMasterId r:id="rId27"/>
  </p:notesMasterIdLst>
  <p:handoutMasterIdLst>
    <p:handoutMasterId r:id="rId28"/>
  </p:handoutMasterIdLst>
  <p:sldIdLst>
    <p:sldId id="639" r:id="rId3"/>
    <p:sldId id="808" r:id="rId4"/>
    <p:sldId id="809" r:id="rId5"/>
    <p:sldId id="832" r:id="rId6"/>
    <p:sldId id="718" r:id="rId7"/>
    <p:sldId id="810" r:id="rId8"/>
    <p:sldId id="811" r:id="rId9"/>
    <p:sldId id="812" r:id="rId10"/>
    <p:sldId id="815" r:id="rId11"/>
    <p:sldId id="827" r:id="rId12"/>
    <p:sldId id="816" r:id="rId13"/>
    <p:sldId id="817" r:id="rId14"/>
    <p:sldId id="834" r:id="rId15"/>
    <p:sldId id="826" r:id="rId16"/>
    <p:sldId id="821" r:id="rId17"/>
    <p:sldId id="835" r:id="rId18"/>
    <p:sldId id="823" r:id="rId19"/>
    <p:sldId id="824" r:id="rId20"/>
    <p:sldId id="818" r:id="rId21"/>
    <p:sldId id="836" r:id="rId22"/>
    <p:sldId id="828" r:id="rId23"/>
    <p:sldId id="840" r:id="rId24"/>
    <p:sldId id="839" r:id="rId25"/>
    <p:sldId id="838" r:id="rId2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852B4399-D3BD-4CFB-ABE7-0DA00EFA7DD3}">
          <p14:sldIdLst>
            <p14:sldId id="639"/>
            <p14:sldId id="808"/>
            <p14:sldId id="809"/>
            <p14:sldId id="832"/>
            <p14:sldId id="718"/>
            <p14:sldId id="810"/>
            <p14:sldId id="811"/>
            <p14:sldId id="812"/>
            <p14:sldId id="815"/>
            <p14:sldId id="827"/>
            <p14:sldId id="816"/>
            <p14:sldId id="817"/>
            <p14:sldId id="834"/>
            <p14:sldId id="826"/>
            <p14:sldId id="821"/>
            <p14:sldId id="835"/>
            <p14:sldId id="823"/>
            <p14:sldId id="824"/>
            <p14:sldId id="818"/>
            <p14:sldId id="836"/>
            <p14:sldId id="828"/>
            <p14:sldId id="840"/>
            <p14:sldId id="839"/>
            <p14:sldId id="838"/>
          </p14:sldIdLst>
        </p14:section>
      </p14:sectionLst>
    </p:ex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4010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93" d="100"/>
          <a:sy n="93" d="100"/>
        </p:scale>
        <p:origin x="-120" y="-19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8216"/>
    </p:cViewPr>
  </p:sorterViewPr>
  <p:notesViewPr>
    <p:cSldViewPr snapToGrid="0" showGuides="1">
      <p:cViewPr varScale="1">
        <p:scale>
          <a:sx n="80" d="100"/>
          <a:sy n="80" d="100"/>
        </p:scale>
        <p:origin x="2448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8.xml"/><Relationship Id="rId21" Type="http://schemas.openxmlformats.org/officeDocument/2006/relationships/slide" Target="slides/slide19.xml"/><Relationship Id="rId22" Type="http://schemas.openxmlformats.org/officeDocument/2006/relationships/slide" Target="slides/slide20.xml"/><Relationship Id="rId23" Type="http://schemas.openxmlformats.org/officeDocument/2006/relationships/slide" Target="slides/slide21.xml"/><Relationship Id="rId24" Type="http://schemas.openxmlformats.org/officeDocument/2006/relationships/slide" Target="slides/slide22.xml"/><Relationship Id="rId25" Type="http://schemas.openxmlformats.org/officeDocument/2006/relationships/slide" Target="slides/slide23.xml"/><Relationship Id="rId26" Type="http://schemas.openxmlformats.org/officeDocument/2006/relationships/slide" Target="slides/slide24.xml"/><Relationship Id="rId27" Type="http://schemas.openxmlformats.org/officeDocument/2006/relationships/notesMaster" Target="notesMasters/notesMaster1.xml"/><Relationship Id="rId28" Type="http://schemas.openxmlformats.org/officeDocument/2006/relationships/handoutMaster" Target="handoutMasters/handoutMaster1.xml"/><Relationship Id="rId29" Type="http://schemas.openxmlformats.org/officeDocument/2006/relationships/printerSettings" Target="printerSettings/printerSettings1.bin"/><Relationship Id="rId1" Type="http://schemas.openxmlformats.org/officeDocument/2006/relationships/customXml" Target="../customXml/item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30" Type="http://schemas.openxmlformats.org/officeDocument/2006/relationships/presProps" Target="presProps.xml"/><Relationship Id="rId31" Type="http://schemas.openxmlformats.org/officeDocument/2006/relationships/viewProps" Target="viewProps.xml"/><Relationship Id="rId32" Type="http://schemas.openxmlformats.org/officeDocument/2006/relationships/theme" Target="theme/theme1.xml"/><Relationship Id="rId9" Type="http://schemas.openxmlformats.org/officeDocument/2006/relationships/slide" Target="slides/slide7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33" Type="http://schemas.openxmlformats.org/officeDocument/2006/relationships/tableStyles" Target="tableStyles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slide" Target="slides/slide12.xml"/><Relationship Id="rId15" Type="http://schemas.openxmlformats.org/officeDocument/2006/relationships/slide" Target="slides/slide13.xml"/><Relationship Id="rId16" Type="http://schemas.openxmlformats.org/officeDocument/2006/relationships/slide" Target="slides/slide14.xml"/><Relationship Id="rId17" Type="http://schemas.openxmlformats.org/officeDocument/2006/relationships/slide" Target="slides/slide15.xml"/><Relationship Id="rId18" Type="http://schemas.openxmlformats.org/officeDocument/2006/relationships/slide" Target="slides/slide16.xml"/><Relationship Id="rId19" Type="http://schemas.openxmlformats.org/officeDocument/2006/relationships/slide" Target="slides/slide1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1FC5006-0AAA-0D45-B949-BBD6D1C2164A}" type="doc">
      <dgm:prSet loTypeId="urn:microsoft.com/office/officeart/2005/8/layout/vList5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D1A80AE-B25B-0A45-A058-53476F790ED6}">
      <dgm:prSet/>
      <dgm:spPr/>
      <dgm:t>
        <a:bodyPr/>
        <a:lstStyle/>
        <a:p>
          <a:pPr rtl="0"/>
          <a:r>
            <a:rPr lang="en-US" dirty="0" smtClean="0">
              <a:latin typeface="Arial" charset="0"/>
            </a:rPr>
            <a:t>Tone at Top: </a:t>
          </a:r>
          <a:endParaRPr lang="en-US" dirty="0"/>
        </a:p>
      </dgm:t>
    </dgm:pt>
    <dgm:pt modelId="{8C943E9B-5894-8545-BD9C-2F4A309924C4}" type="parTrans" cxnId="{67B25156-8C9C-9746-912F-4C67286DB0A8}">
      <dgm:prSet/>
      <dgm:spPr/>
      <dgm:t>
        <a:bodyPr/>
        <a:lstStyle/>
        <a:p>
          <a:endParaRPr lang="en-US"/>
        </a:p>
      </dgm:t>
    </dgm:pt>
    <dgm:pt modelId="{F21C2B72-81FE-F74E-8BFB-E39F32E2C52D}" type="sibTrans" cxnId="{67B25156-8C9C-9746-912F-4C67286DB0A8}">
      <dgm:prSet/>
      <dgm:spPr/>
      <dgm:t>
        <a:bodyPr/>
        <a:lstStyle/>
        <a:p>
          <a:endParaRPr lang="en-US"/>
        </a:p>
      </dgm:t>
    </dgm:pt>
    <dgm:pt modelId="{DAC9BFA7-7AC7-C64A-92CA-763E36697B14}">
      <dgm:prSet/>
      <dgm:spPr/>
      <dgm:t>
        <a:bodyPr/>
        <a:lstStyle/>
        <a:p>
          <a:r>
            <a:rPr lang="en-US" dirty="0" smtClean="0">
              <a:latin typeface="Arial" charset="0"/>
            </a:rPr>
            <a:t>Directors and senior managers provide strong, explicit and visible support for its corporate compliance policies?</a:t>
          </a:r>
          <a:endParaRPr lang="en-US" dirty="0">
            <a:latin typeface="Arial" charset="0"/>
          </a:endParaRPr>
        </a:p>
      </dgm:t>
    </dgm:pt>
    <dgm:pt modelId="{794122D3-CC23-F144-8599-4691CAB5D5B1}" type="parTrans" cxnId="{03E52C06-30F4-E845-9901-85455E715F74}">
      <dgm:prSet/>
      <dgm:spPr/>
      <dgm:t>
        <a:bodyPr/>
        <a:lstStyle/>
        <a:p>
          <a:endParaRPr lang="en-US"/>
        </a:p>
      </dgm:t>
    </dgm:pt>
    <dgm:pt modelId="{959A2495-B253-ED43-9094-88D76495959F}" type="sibTrans" cxnId="{03E52C06-30F4-E845-9901-85455E715F74}">
      <dgm:prSet/>
      <dgm:spPr/>
      <dgm:t>
        <a:bodyPr/>
        <a:lstStyle/>
        <a:p>
          <a:endParaRPr lang="en-US"/>
        </a:p>
      </dgm:t>
    </dgm:pt>
    <dgm:pt modelId="{FDB79314-84AB-014D-8817-488F1EFAD1FF}">
      <dgm:prSet/>
      <dgm:spPr/>
      <dgm:t>
        <a:bodyPr/>
        <a:lstStyle/>
        <a:p>
          <a:r>
            <a:rPr lang="en-US" dirty="0" smtClean="0">
              <a:latin typeface="Arial" charset="0"/>
            </a:rPr>
            <a:t>Empowered Compliance Function: </a:t>
          </a:r>
        </a:p>
      </dgm:t>
    </dgm:pt>
    <dgm:pt modelId="{E91BEF52-381D-304D-B960-F23DE34E6A5B}" type="parTrans" cxnId="{C1A66392-D1CA-4F4D-A5FD-C8790031844E}">
      <dgm:prSet/>
      <dgm:spPr/>
      <dgm:t>
        <a:bodyPr/>
        <a:lstStyle/>
        <a:p>
          <a:endParaRPr lang="en-US"/>
        </a:p>
      </dgm:t>
    </dgm:pt>
    <dgm:pt modelId="{A36425D4-5CC5-6547-9AA9-21394264E27D}" type="sibTrans" cxnId="{C1A66392-D1CA-4F4D-A5FD-C8790031844E}">
      <dgm:prSet/>
      <dgm:spPr/>
      <dgm:t>
        <a:bodyPr/>
        <a:lstStyle/>
        <a:p>
          <a:endParaRPr lang="en-US"/>
        </a:p>
      </dgm:t>
    </dgm:pt>
    <dgm:pt modelId="{268D691E-F810-B84A-838F-407CB15A6128}">
      <dgm:prSet/>
      <dgm:spPr/>
      <dgm:t>
        <a:bodyPr/>
        <a:lstStyle/>
        <a:p>
          <a:r>
            <a:rPr lang="en-US" dirty="0" smtClean="0">
              <a:latin typeface="Arial" charset="0"/>
            </a:rPr>
            <a:t>Do the compliance leaders have adequate funding and resources, and sufficient authority?</a:t>
          </a:r>
        </a:p>
      </dgm:t>
    </dgm:pt>
    <dgm:pt modelId="{417A5B92-BEE9-5741-9ED7-F6552FFDE89B}" type="parTrans" cxnId="{A6D54099-B150-AC40-A367-CB13EAE9FB8A}">
      <dgm:prSet/>
      <dgm:spPr/>
      <dgm:t>
        <a:bodyPr/>
        <a:lstStyle/>
        <a:p>
          <a:endParaRPr lang="en-US"/>
        </a:p>
      </dgm:t>
    </dgm:pt>
    <dgm:pt modelId="{7864B97D-5096-5D46-8864-27BBFD44E1D3}" type="sibTrans" cxnId="{A6D54099-B150-AC40-A367-CB13EAE9FB8A}">
      <dgm:prSet/>
      <dgm:spPr/>
      <dgm:t>
        <a:bodyPr/>
        <a:lstStyle/>
        <a:p>
          <a:endParaRPr lang="en-US"/>
        </a:p>
      </dgm:t>
    </dgm:pt>
    <dgm:pt modelId="{D422D672-86C3-544E-A7AD-969C15D716B9}">
      <dgm:prSet/>
      <dgm:spPr/>
      <dgm:t>
        <a:bodyPr/>
        <a:lstStyle/>
        <a:p>
          <a:r>
            <a:rPr lang="en-US" dirty="0" smtClean="0">
              <a:latin typeface="Arial" charset="0"/>
            </a:rPr>
            <a:t>Written Policies: </a:t>
          </a:r>
        </a:p>
      </dgm:t>
    </dgm:pt>
    <dgm:pt modelId="{6CF67543-D4C5-B940-A502-0847D5803D6B}" type="parTrans" cxnId="{D137EAAF-0425-8845-8575-1D59B39AB3CA}">
      <dgm:prSet/>
      <dgm:spPr/>
      <dgm:t>
        <a:bodyPr/>
        <a:lstStyle/>
        <a:p>
          <a:endParaRPr lang="en-US"/>
        </a:p>
      </dgm:t>
    </dgm:pt>
    <dgm:pt modelId="{27B7ADC4-EE45-E840-BC87-10D0793973CB}" type="sibTrans" cxnId="{D137EAAF-0425-8845-8575-1D59B39AB3CA}">
      <dgm:prSet/>
      <dgm:spPr/>
      <dgm:t>
        <a:bodyPr/>
        <a:lstStyle/>
        <a:p>
          <a:endParaRPr lang="en-US"/>
        </a:p>
      </dgm:t>
    </dgm:pt>
    <dgm:pt modelId="{9CCD8E8F-12D0-2D4A-8917-11C9469B035A}">
      <dgm:prSet/>
      <dgm:spPr/>
      <dgm:t>
        <a:bodyPr/>
        <a:lstStyle/>
        <a:p>
          <a:r>
            <a:rPr lang="en-US" dirty="0" smtClean="0">
              <a:latin typeface="Arial" charset="0"/>
            </a:rPr>
            <a:t>Are the company’s compliance policies clear and in writing?  Easily understood?  </a:t>
          </a:r>
        </a:p>
      </dgm:t>
    </dgm:pt>
    <dgm:pt modelId="{31E136AD-B65A-B14F-BF6C-7CD10F7140D7}" type="parTrans" cxnId="{6CB0C2F0-FFC0-D04E-B98B-99537120CC35}">
      <dgm:prSet/>
      <dgm:spPr/>
      <dgm:t>
        <a:bodyPr/>
        <a:lstStyle/>
        <a:p>
          <a:endParaRPr lang="en-US"/>
        </a:p>
      </dgm:t>
    </dgm:pt>
    <dgm:pt modelId="{6B0AC12D-1978-474F-A678-B1C0C9B2520C}" type="sibTrans" cxnId="{6CB0C2F0-FFC0-D04E-B98B-99537120CC35}">
      <dgm:prSet/>
      <dgm:spPr/>
      <dgm:t>
        <a:bodyPr/>
        <a:lstStyle/>
        <a:p>
          <a:endParaRPr lang="en-US"/>
        </a:p>
      </dgm:t>
    </dgm:pt>
    <dgm:pt modelId="{4FFD23D9-08BA-9F40-90BA-A37C7486447E}">
      <dgm:prSet/>
      <dgm:spPr/>
      <dgm:t>
        <a:bodyPr/>
        <a:lstStyle/>
        <a:p>
          <a:r>
            <a:rPr lang="en-US" dirty="0" smtClean="0">
              <a:latin typeface="Arial" charset="0"/>
            </a:rPr>
            <a:t>Foreign languages?</a:t>
          </a:r>
        </a:p>
      </dgm:t>
    </dgm:pt>
    <dgm:pt modelId="{B01977E9-3A04-F449-9BA6-B42847861E0C}" type="parTrans" cxnId="{328A4706-CBAF-C04E-8E6F-E32AD36065B0}">
      <dgm:prSet/>
      <dgm:spPr/>
      <dgm:t>
        <a:bodyPr/>
        <a:lstStyle/>
        <a:p>
          <a:endParaRPr lang="en-US"/>
        </a:p>
      </dgm:t>
    </dgm:pt>
    <dgm:pt modelId="{BBA568A3-B086-0243-A6D4-6BC94C320396}" type="sibTrans" cxnId="{328A4706-CBAF-C04E-8E6F-E32AD36065B0}">
      <dgm:prSet/>
      <dgm:spPr/>
      <dgm:t>
        <a:bodyPr/>
        <a:lstStyle/>
        <a:p>
          <a:endParaRPr lang="en-US"/>
        </a:p>
      </dgm:t>
    </dgm:pt>
    <dgm:pt modelId="{006B2D75-7BAF-AF48-A9C7-E614B37D6218}">
      <dgm:prSet/>
      <dgm:spPr/>
      <dgm:t>
        <a:bodyPr/>
        <a:lstStyle/>
        <a:p>
          <a:r>
            <a:rPr lang="en-US" dirty="0" smtClean="0">
              <a:latin typeface="Arial" charset="0"/>
            </a:rPr>
            <a:t>Communications, Training and Advice: </a:t>
          </a:r>
        </a:p>
      </dgm:t>
    </dgm:pt>
    <dgm:pt modelId="{E8D3A15E-E98E-9647-9795-75DD95CAB463}" type="parTrans" cxnId="{E5DC78FB-EE78-2A4D-B9B7-41D7461701BE}">
      <dgm:prSet/>
      <dgm:spPr/>
      <dgm:t>
        <a:bodyPr/>
        <a:lstStyle/>
        <a:p>
          <a:endParaRPr lang="en-US"/>
        </a:p>
      </dgm:t>
    </dgm:pt>
    <dgm:pt modelId="{7E5C8779-7DC5-A44A-A3A5-59CA79207093}" type="sibTrans" cxnId="{E5DC78FB-EE78-2A4D-B9B7-41D7461701BE}">
      <dgm:prSet/>
      <dgm:spPr/>
      <dgm:t>
        <a:bodyPr/>
        <a:lstStyle/>
        <a:p>
          <a:endParaRPr lang="en-US"/>
        </a:p>
      </dgm:t>
    </dgm:pt>
    <dgm:pt modelId="{73CB2722-AC2A-E74F-8852-1EE7FA804DEF}">
      <dgm:prSet/>
      <dgm:spPr/>
      <dgm:t>
        <a:bodyPr/>
        <a:lstStyle/>
        <a:p>
          <a:r>
            <a:rPr lang="en-US" dirty="0" smtClean="0">
              <a:latin typeface="Arial" charset="0"/>
            </a:rPr>
            <a:t>Are compliance policies effectively communicated to all employees? Are policies easily available?</a:t>
          </a:r>
        </a:p>
      </dgm:t>
    </dgm:pt>
    <dgm:pt modelId="{CE2CDB16-A201-AB4C-B472-5AB9E5EA34AB}" type="parTrans" cxnId="{19B3FF84-F70E-784C-BFDF-631AD482F0E5}">
      <dgm:prSet/>
      <dgm:spPr/>
      <dgm:t>
        <a:bodyPr/>
        <a:lstStyle/>
        <a:p>
          <a:endParaRPr lang="en-US"/>
        </a:p>
      </dgm:t>
    </dgm:pt>
    <dgm:pt modelId="{53C89E0D-A780-A845-A58B-CFBAB9765B62}" type="sibTrans" cxnId="{19B3FF84-F70E-784C-BFDF-631AD482F0E5}">
      <dgm:prSet/>
      <dgm:spPr/>
      <dgm:t>
        <a:bodyPr/>
        <a:lstStyle/>
        <a:p>
          <a:endParaRPr lang="en-US"/>
        </a:p>
      </dgm:t>
    </dgm:pt>
    <dgm:pt modelId="{83FCCE68-B39B-B84E-BDDB-A10E0993E56F}">
      <dgm:prSet/>
      <dgm:spPr/>
      <dgm:t>
        <a:bodyPr/>
        <a:lstStyle/>
        <a:p>
          <a:r>
            <a:rPr lang="en-US" dirty="0" smtClean="0">
              <a:latin typeface="Arial" charset="0"/>
            </a:rPr>
            <a:t>Are employees trained?  Do they know what to do with questions?</a:t>
          </a:r>
        </a:p>
      </dgm:t>
    </dgm:pt>
    <dgm:pt modelId="{18D5CC31-2FD6-1C4F-ABEC-92173C60BD0C}" type="parTrans" cxnId="{0AAC0E2E-78F1-CA48-9082-56E1992A3CB5}">
      <dgm:prSet/>
      <dgm:spPr/>
      <dgm:t>
        <a:bodyPr/>
        <a:lstStyle/>
        <a:p>
          <a:endParaRPr lang="en-US"/>
        </a:p>
      </dgm:t>
    </dgm:pt>
    <dgm:pt modelId="{D4B952FA-B109-8348-ADC0-86D891C0F4EB}" type="sibTrans" cxnId="{0AAC0E2E-78F1-CA48-9082-56E1992A3CB5}">
      <dgm:prSet/>
      <dgm:spPr/>
      <dgm:t>
        <a:bodyPr/>
        <a:lstStyle/>
        <a:p>
          <a:endParaRPr lang="en-US"/>
        </a:p>
      </dgm:t>
    </dgm:pt>
    <dgm:pt modelId="{03DEA668-35B7-BA46-A4BE-5B30A6EBE722}">
      <dgm:prSet/>
      <dgm:spPr/>
      <dgm:t>
        <a:bodyPr/>
        <a:lstStyle/>
        <a:p>
          <a:r>
            <a:rPr lang="en-US" dirty="0" smtClean="0">
              <a:latin typeface="Arial" charset="0"/>
            </a:rPr>
            <a:t>Policy Review: </a:t>
          </a:r>
        </a:p>
      </dgm:t>
    </dgm:pt>
    <dgm:pt modelId="{8A7DE5C4-05D2-A743-8D43-1F5B5176C712}" type="parTrans" cxnId="{8903653D-AE43-0143-A0FD-A70D59A6FE9F}">
      <dgm:prSet/>
      <dgm:spPr/>
      <dgm:t>
        <a:bodyPr/>
        <a:lstStyle/>
        <a:p>
          <a:endParaRPr lang="en-US"/>
        </a:p>
      </dgm:t>
    </dgm:pt>
    <dgm:pt modelId="{3ADE8CD5-9A63-1244-9FE4-7E1DDCAE6CB6}" type="sibTrans" cxnId="{8903653D-AE43-0143-A0FD-A70D59A6FE9F}">
      <dgm:prSet/>
      <dgm:spPr/>
      <dgm:t>
        <a:bodyPr/>
        <a:lstStyle/>
        <a:p>
          <a:endParaRPr lang="en-US"/>
        </a:p>
      </dgm:t>
    </dgm:pt>
    <dgm:pt modelId="{EB4195A4-3542-0C4D-9DBD-26A168601971}">
      <dgm:prSet/>
      <dgm:spPr/>
      <dgm:t>
        <a:bodyPr/>
        <a:lstStyle/>
        <a:p>
          <a:r>
            <a:rPr lang="en-US" dirty="0" smtClean="0">
              <a:latin typeface="Arial" charset="0"/>
            </a:rPr>
            <a:t>Does the company review its policies and practices to keep them up to date with evolving risks and circumstances? </a:t>
          </a:r>
        </a:p>
      </dgm:t>
    </dgm:pt>
    <dgm:pt modelId="{6CEF3371-BDAA-F041-A520-2533E44BF1B9}" type="parTrans" cxnId="{600CBC06-1AAA-E74C-8823-236F746AA029}">
      <dgm:prSet/>
      <dgm:spPr/>
      <dgm:t>
        <a:bodyPr/>
        <a:lstStyle/>
        <a:p>
          <a:endParaRPr lang="en-US"/>
        </a:p>
      </dgm:t>
    </dgm:pt>
    <dgm:pt modelId="{76095D2D-DD9C-D24B-A273-9C2463E40B57}" type="sibTrans" cxnId="{600CBC06-1AAA-E74C-8823-236F746AA029}">
      <dgm:prSet/>
      <dgm:spPr/>
      <dgm:t>
        <a:bodyPr/>
        <a:lstStyle/>
        <a:p>
          <a:endParaRPr lang="en-US"/>
        </a:p>
      </dgm:t>
    </dgm:pt>
    <dgm:pt modelId="{883E92B5-FD4A-C144-A5A7-E1D756C2CAAF}">
      <dgm:prSet/>
      <dgm:spPr/>
      <dgm:t>
        <a:bodyPr/>
        <a:lstStyle/>
        <a:p>
          <a:r>
            <a:rPr lang="en-US" dirty="0" smtClean="0">
              <a:latin typeface="Arial" charset="0"/>
            </a:rPr>
            <a:t>Third Parties: </a:t>
          </a:r>
        </a:p>
      </dgm:t>
    </dgm:pt>
    <dgm:pt modelId="{5C16607E-1B69-7D46-A48A-2F4AE14AB99E}" type="parTrans" cxnId="{065EF475-B40E-C14D-AA7E-3BEFB67AA2C6}">
      <dgm:prSet/>
      <dgm:spPr/>
      <dgm:t>
        <a:bodyPr/>
        <a:lstStyle/>
        <a:p>
          <a:endParaRPr lang="en-US"/>
        </a:p>
      </dgm:t>
    </dgm:pt>
    <dgm:pt modelId="{3DEB1C45-8122-A140-BA02-20460E972881}" type="sibTrans" cxnId="{065EF475-B40E-C14D-AA7E-3BEFB67AA2C6}">
      <dgm:prSet/>
      <dgm:spPr/>
      <dgm:t>
        <a:bodyPr/>
        <a:lstStyle/>
        <a:p>
          <a:endParaRPr lang="en-US"/>
        </a:p>
      </dgm:t>
    </dgm:pt>
    <dgm:pt modelId="{4A6C8953-65C8-E544-9364-1238EA87C774}">
      <dgm:prSet/>
      <dgm:spPr/>
      <dgm:t>
        <a:bodyPr/>
        <a:lstStyle/>
        <a:p>
          <a:r>
            <a:rPr lang="en-US" dirty="0" smtClean="0">
              <a:latin typeface="Arial" charset="0"/>
            </a:rPr>
            <a:t>Does the company train, inform and seek written assurances that third parties, vendors, suppliers and consultants understand company's commitment to compliance? </a:t>
          </a:r>
        </a:p>
      </dgm:t>
    </dgm:pt>
    <dgm:pt modelId="{F4B98D0F-CC9A-7E4F-BCC8-DBBA98318631}" type="parTrans" cxnId="{A630C0E1-7B4D-5047-9F71-010FF49E6178}">
      <dgm:prSet/>
      <dgm:spPr/>
      <dgm:t>
        <a:bodyPr/>
        <a:lstStyle/>
        <a:p>
          <a:endParaRPr lang="en-US"/>
        </a:p>
      </dgm:t>
    </dgm:pt>
    <dgm:pt modelId="{047F13A0-C92A-574B-AE5E-BF360A906A28}" type="sibTrans" cxnId="{A630C0E1-7B4D-5047-9F71-010FF49E6178}">
      <dgm:prSet/>
      <dgm:spPr/>
      <dgm:t>
        <a:bodyPr/>
        <a:lstStyle/>
        <a:p>
          <a:endParaRPr lang="en-US"/>
        </a:p>
      </dgm:t>
    </dgm:pt>
    <dgm:pt modelId="{AC5E7955-9188-6745-8C25-4AFBDB92F248}">
      <dgm:prSet/>
      <dgm:spPr/>
      <dgm:t>
        <a:bodyPr/>
        <a:lstStyle/>
        <a:p>
          <a:r>
            <a:rPr lang="en-US" dirty="0" smtClean="0">
              <a:latin typeface="Arial" charset="0"/>
            </a:rPr>
            <a:t>Enforcement: </a:t>
          </a:r>
        </a:p>
      </dgm:t>
    </dgm:pt>
    <dgm:pt modelId="{C3970E57-E24F-EA48-B37E-A177522E3908}" type="parTrans" cxnId="{5EF05CE3-B77C-B345-9591-6ED92865EAE6}">
      <dgm:prSet/>
      <dgm:spPr/>
      <dgm:t>
        <a:bodyPr/>
        <a:lstStyle/>
        <a:p>
          <a:endParaRPr lang="en-US"/>
        </a:p>
      </dgm:t>
    </dgm:pt>
    <dgm:pt modelId="{DCFA9C71-3860-EC46-A780-0B917494F10D}" type="sibTrans" cxnId="{5EF05CE3-B77C-B345-9591-6ED92865EAE6}">
      <dgm:prSet/>
      <dgm:spPr/>
      <dgm:t>
        <a:bodyPr/>
        <a:lstStyle/>
        <a:p>
          <a:endParaRPr lang="en-US"/>
        </a:p>
      </dgm:t>
    </dgm:pt>
    <dgm:pt modelId="{0181121D-66B4-1C44-BF8A-E58BDE80411F}">
      <dgm:prSet/>
      <dgm:spPr/>
      <dgm:t>
        <a:bodyPr/>
        <a:lstStyle/>
        <a:p>
          <a:r>
            <a:rPr lang="en-US" dirty="0" smtClean="0">
              <a:latin typeface="Arial" charset="0"/>
            </a:rPr>
            <a:t>Are there mechanisms to enforce compliance policies? Those include both incentivizing good compliance and disciplining violations. Is discipline even handed? </a:t>
          </a:r>
          <a:endParaRPr lang="en-US" dirty="0">
            <a:latin typeface="Arial" charset="0"/>
          </a:endParaRPr>
        </a:p>
      </dgm:t>
    </dgm:pt>
    <dgm:pt modelId="{99AF9CDC-1F0E-664B-B8FD-3AFCBDDD3DBB}" type="parTrans" cxnId="{568A1AE2-2812-C040-A416-1AA72F6D123E}">
      <dgm:prSet/>
      <dgm:spPr/>
      <dgm:t>
        <a:bodyPr/>
        <a:lstStyle/>
        <a:p>
          <a:endParaRPr lang="en-US"/>
        </a:p>
      </dgm:t>
    </dgm:pt>
    <dgm:pt modelId="{46562B54-9FA8-6C4B-9C4E-43A5EBCAE17C}" type="sibTrans" cxnId="{568A1AE2-2812-C040-A416-1AA72F6D123E}">
      <dgm:prSet/>
      <dgm:spPr/>
      <dgm:t>
        <a:bodyPr/>
        <a:lstStyle/>
        <a:p>
          <a:endParaRPr lang="en-US"/>
        </a:p>
      </dgm:t>
    </dgm:pt>
    <dgm:pt modelId="{5FDD20D0-8B37-1144-81B5-A2F6B3A4BCAE}" type="pres">
      <dgm:prSet presAssocID="{91FC5006-0AAA-0D45-B949-BBD6D1C2164A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3504C14E-F45D-3449-819E-DDF418F0E4E9}" type="pres">
      <dgm:prSet presAssocID="{2D1A80AE-B25B-0A45-A058-53476F790ED6}" presName="linNode" presStyleCnt="0"/>
      <dgm:spPr/>
    </dgm:pt>
    <dgm:pt modelId="{A2C94AA9-AED7-9B4C-B2EE-365662D9E822}" type="pres">
      <dgm:prSet presAssocID="{2D1A80AE-B25B-0A45-A058-53476F790ED6}" presName="parentText" presStyleLbl="node1" presStyleIdx="0" presStyleCnt="7" custScaleX="81372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9D0332E-04ED-F44C-893D-36DD9566B907}" type="pres">
      <dgm:prSet presAssocID="{2D1A80AE-B25B-0A45-A058-53476F790ED6}" presName="descendantText" presStyleLbl="alignAccFollowNode1" presStyleIdx="0" presStyleCnt="7" custScaleX="12869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8BA5CC4-090B-324A-ACE2-AD03070F03F3}" type="pres">
      <dgm:prSet presAssocID="{F21C2B72-81FE-F74E-8BFB-E39F32E2C52D}" presName="sp" presStyleCnt="0"/>
      <dgm:spPr/>
    </dgm:pt>
    <dgm:pt modelId="{7EF05D14-756E-EE47-AE80-65146F52F606}" type="pres">
      <dgm:prSet presAssocID="{FDB79314-84AB-014D-8817-488F1EFAD1FF}" presName="linNode" presStyleCnt="0"/>
      <dgm:spPr/>
    </dgm:pt>
    <dgm:pt modelId="{10691327-2529-E94D-886F-BA981A734C5C}" type="pres">
      <dgm:prSet presAssocID="{FDB79314-84AB-014D-8817-488F1EFAD1FF}" presName="parentText" presStyleLbl="node1" presStyleIdx="1" presStyleCnt="7" custScaleX="81372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F6DC940-A3BE-2642-9967-D1F6ACD20C19}" type="pres">
      <dgm:prSet presAssocID="{FDB79314-84AB-014D-8817-488F1EFAD1FF}" presName="descendantText" presStyleLbl="alignAccFollowNode1" presStyleIdx="1" presStyleCnt="7" custScaleX="12869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0130794-A383-1C44-8B99-9DDF022F219C}" type="pres">
      <dgm:prSet presAssocID="{A36425D4-5CC5-6547-9AA9-21394264E27D}" presName="sp" presStyleCnt="0"/>
      <dgm:spPr/>
    </dgm:pt>
    <dgm:pt modelId="{BD1D6CE6-370D-9C4A-8F4A-8165DB270CCE}" type="pres">
      <dgm:prSet presAssocID="{D422D672-86C3-544E-A7AD-969C15D716B9}" presName="linNode" presStyleCnt="0"/>
      <dgm:spPr/>
    </dgm:pt>
    <dgm:pt modelId="{958BD51A-FE78-8E44-B196-1C9546E1748E}" type="pres">
      <dgm:prSet presAssocID="{D422D672-86C3-544E-A7AD-969C15D716B9}" presName="parentText" presStyleLbl="node1" presStyleIdx="2" presStyleCnt="7" custScaleX="81372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A245F2D-FB2E-B845-834D-A2E12DF3D066}" type="pres">
      <dgm:prSet presAssocID="{D422D672-86C3-544E-A7AD-969C15D716B9}" presName="descendantText" presStyleLbl="alignAccFollowNode1" presStyleIdx="2" presStyleCnt="7" custScaleX="12869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A1EE915-C73F-9C4C-9AB4-57843FE9F478}" type="pres">
      <dgm:prSet presAssocID="{27B7ADC4-EE45-E840-BC87-10D0793973CB}" presName="sp" presStyleCnt="0"/>
      <dgm:spPr/>
    </dgm:pt>
    <dgm:pt modelId="{C478A46F-97DC-394D-8031-AAD6602EF593}" type="pres">
      <dgm:prSet presAssocID="{006B2D75-7BAF-AF48-A9C7-E614B37D6218}" presName="linNode" presStyleCnt="0"/>
      <dgm:spPr/>
    </dgm:pt>
    <dgm:pt modelId="{85FA9302-4D6C-3F43-BFCA-E5688B2E9493}" type="pres">
      <dgm:prSet presAssocID="{006B2D75-7BAF-AF48-A9C7-E614B37D6218}" presName="parentText" presStyleLbl="node1" presStyleIdx="3" presStyleCnt="7" custScaleX="81372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16FFEED-EE96-274D-B82F-500391E44B23}" type="pres">
      <dgm:prSet presAssocID="{006B2D75-7BAF-AF48-A9C7-E614B37D6218}" presName="descendantText" presStyleLbl="alignAccFollowNode1" presStyleIdx="3" presStyleCnt="7" custScaleX="12869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ECB15DE-1898-1E4B-A314-E6214024E8F5}" type="pres">
      <dgm:prSet presAssocID="{7E5C8779-7DC5-A44A-A3A5-59CA79207093}" presName="sp" presStyleCnt="0"/>
      <dgm:spPr/>
    </dgm:pt>
    <dgm:pt modelId="{2BAC5E00-1A1E-B14A-871F-80D0C7920BC2}" type="pres">
      <dgm:prSet presAssocID="{03DEA668-35B7-BA46-A4BE-5B30A6EBE722}" presName="linNode" presStyleCnt="0"/>
      <dgm:spPr/>
    </dgm:pt>
    <dgm:pt modelId="{D6D48ABD-EEC8-7F4E-84C0-125FADAE09E1}" type="pres">
      <dgm:prSet presAssocID="{03DEA668-35B7-BA46-A4BE-5B30A6EBE722}" presName="parentText" presStyleLbl="node1" presStyleIdx="4" presStyleCnt="7" custScaleX="81372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76859BE-3B8D-6F45-84D3-6F5B62A639DC}" type="pres">
      <dgm:prSet presAssocID="{03DEA668-35B7-BA46-A4BE-5B30A6EBE722}" presName="descendantText" presStyleLbl="alignAccFollowNode1" presStyleIdx="4" presStyleCnt="7" custScaleX="12869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D89A619-5AE9-8E49-AE27-8E33327EC2B3}" type="pres">
      <dgm:prSet presAssocID="{3ADE8CD5-9A63-1244-9FE4-7E1DDCAE6CB6}" presName="sp" presStyleCnt="0"/>
      <dgm:spPr/>
    </dgm:pt>
    <dgm:pt modelId="{07C6C63E-AD59-8B4A-BB0D-842B38627946}" type="pres">
      <dgm:prSet presAssocID="{883E92B5-FD4A-C144-A5A7-E1D756C2CAAF}" presName="linNode" presStyleCnt="0"/>
      <dgm:spPr/>
    </dgm:pt>
    <dgm:pt modelId="{963129BD-2921-6447-9549-E75A8A0EF03A}" type="pres">
      <dgm:prSet presAssocID="{883E92B5-FD4A-C144-A5A7-E1D756C2CAAF}" presName="parentText" presStyleLbl="node1" presStyleIdx="5" presStyleCnt="7" custScaleX="81372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ACA0154-98E0-9241-8A5D-115DF8BA2F97}" type="pres">
      <dgm:prSet presAssocID="{883E92B5-FD4A-C144-A5A7-E1D756C2CAAF}" presName="descendantText" presStyleLbl="alignAccFollowNode1" presStyleIdx="5" presStyleCnt="7" custScaleX="12869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B691121-AD1C-AE4A-AEA1-719E99D9C8BD}" type="pres">
      <dgm:prSet presAssocID="{3DEB1C45-8122-A140-BA02-20460E972881}" presName="sp" presStyleCnt="0"/>
      <dgm:spPr/>
    </dgm:pt>
    <dgm:pt modelId="{42EA9787-89CD-4A4A-B44A-7B7D218C5263}" type="pres">
      <dgm:prSet presAssocID="{AC5E7955-9188-6745-8C25-4AFBDB92F248}" presName="linNode" presStyleCnt="0"/>
      <dgm:spPr/>
    </dgm:pt>
    <dgm:pt modelId="{352EAEC6-43FB-1044-AC0F-D7DA38495C87}" type="pres">
      <dgm:prSet presAssocID="{AC5E7955-9188-6745-8C25-4AFBDB92F248}" presName="parentText" presStyleLbl="node1" presStyleIdx="6" presStyleCnt="7" custScaleX="81372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6D9CDAC-86EE-084C-86FE-52932E6AA921}" type="pres">
      <dgm:prSet presAssocID="{AC5E7955-9188-6745-8C25-4AFBDB92F248}" presName="descendantText" presStyleLbl="alignAccFollowNode1" presStyleIdx="6" presStyleCnt="7" custScaleX="12869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BA2090B-D5C3-5347-97F4-049D0FC0FA6E}" type="presOf" srcId="{2D1A80AE-B25B-0A45-A058-53476F790ED6}" destId="{A2C94AA9-AED7-9B4C-B2EE-365662D9E822}" srcOrd="0" destOrd="0" presId="urn:microsoft.com/office/officeart/2005/8/layout/vList5"/>
    <dgm:cxn modelId="{BDE80F7A-4E5C-1E44-A5FC-8D111D35C0FD}" type="presOf" srcId="{03DEA668-35B7-BA46-A4BE-5B30A6EBE722}" destId="{D6D48ABD-EEC8-7F4E-84C0-125FADAE09E1}" srcOrd="0" destOrd="0" presId="urn:microsoft.com/office/officeart/2005/8/layout/vList5"/>
    <dgm:cxn modelId="{568A1AE2-2812-C040-A416-1AA72F6D123E}" srcId="{AC5E7955-9188-6745-8C25-4AFBDB92F248}" destId="{0181121D-66B4-1C44-BF8A-E58BDE80411F}" srcOrd="0" destOrd="0" parTransId="{99AF9CDC-1F0E-664B-B8FD-3AFCBDDD3DBB}" sibTransId="{46562B54-9FA8-6C4B-9C4E-43A5EBCAE17C}"/>
    <dgm:cxn modelId="{8903653D-AE43-0143-A0FD-A70D59A6FE9F}" srcId="{91FC5006-0AAA-0D45-B949-BBD6D1C2164A}" destId="{03DEA668-35B7-BA46-A4BE-5B30A6EBE722}" srcOrd="4" destOrd="0" parTransId="{8A7DE5C4-05D2-A743-8D43-1F5B5176C712}" sibTransId="{3ADE8CD5-9A63-1244-9FE4-7E1DDCAE6CB6}"/>
    <dgm:cxn modelId="{A630C0E1-7B4D-5047-9F71-010FF49E6178}" srcId="{883E92B5-FD4A-C144-A5A7-E1D756C2CAAF}" destId="{4A6C8953-65C8-E544-9364-1238EA87C774}" srcOrd="0" destOrd="0" parTransId="{F4B98D0F-CC9A-7E4F-BCC8-DBBA98318631}" sibTransId="{047F13A0-C92A-574B-AE5E-BF360A906A28}"/>
    <dgm:cxn modelId="{1F3B6A4D-125F-9442-9908-3FB44A856A40}" type="presOf" srcId="{4FFD23D9-08BA-9F40-90BA-A37C7486447E}" destId="{EA245F2D-FB2E-B845-834D-A2E12DF3D066}" srcOrd="0" destOrd="1" presId="urn:microsoft.com/office/officeart/2005/8/layout/vList5"/>
    <dgm:cxn modelId="{64998068-7A6B-5446-B81F-0A18DC74B3C3}" type="presOf" srcId="{006B2D75-7BAF-AF48-A9C7-E614B37D6218}" destId="{85FA9302-4D6C-3F43-BFCA-E5688B2E9493}" srcOrd="0" destOrd="0" presId="urn:microsoft.com/office/officeart/2005/8/layout/vList5"/>
    <dgm:cxn modelId="{D137EAAF-0425-8845-8575-1D59B39AB3CA}" srcId="{91FC5006-0AAA-0D45-B949-BBD6D1C2164A}" destId="{D422D672-86C3-544E-A7AD-969C15D716B9}" srcOrd="2" destOrd="0" parTransId="{6CF67543-D4C5-B940-A502-0847D5803D6B}" sibTransId="{27B7ADC4-EE45-E840-BC87-10D0793973CB}"/>
    <dgm:cxn modelId="{170C3C74-5031-2B44-B76F-DF8B74EF1400}" type="presOf" srcId="{FDB79314-84AB-014D-8817-488F1EFAD1FF}" destId="{10691327-2529-E94D-886F-BA981A734C5C}" srcOrd="0" destOrd="0" presId="urn:microsoft.com/office/officeart/2005/8/layout/vList5"/>
    <dgm:cxn modelId="{19B3FF84-F70E-784C-BFDF-631AD482F0E5}" srcId="{006B2D75-7BAF-AF48-A9C7-E614B37D6218}" destId="{73CB2722-AC2A-E74F-8852-1EE7FA804DEF}" srcOrd="0" destOrd="0" parTransId="{CE2CDB16-A201-AB4C-B472-5AB9E5EA34AB}" sibTransId="{53C89E0D-A780-A845-A58B-CFBAB9765B62}"/>
    <dgm:cxn modelId="{065EF475-B40E-C14D-AA7E-3BEFB67AA2C6}" srcId="{91FC5006-0AAA-0D45-B949-BBD6D1C2164A}" destId="{883E92B5-FD4A-C144-A5A7-E1D756C2CAAF}" srcOrd="5" destOrd="0" parTransId="{5C16607E-1B69-7D46-A48A-2F4AE14AB99E}" sibTransId="{3DEB1C45-8122-A140-BA02-20460E972881}"/>
    <dgm:cxn modelId="{2AD0059B-E9B3-9043-B9D2-5AEC722728A5}" type="presOf" srcId="{EB4195A4-3542-0C4D-9DBD-26A168601971}" destId="{E76859BE-3B8D-6F45-84D3-6F5B62A639DC}" srcOrd="0" destOrd="0" presId="urn:microsoft.com/office/officeart/2005/8/layout/vList5"/>
    <dgm:cxn modelId="{45D0362A-F0AE-EA4E-B960-13F346D69FA2}" type="presOf" srcId="{D422D672-86C3-544E-A7AD-969C15D716B9}" destId="{958BD51A-FE78-8E44-B196-1C9546E1748E}" srcOrd="0" destOrd="0" presId="urn:microsoft.com/office/officeart/2005/8/layout/vList5"/>
    <dgm:cxn modelId="{3A4AEA9F-285C-884C-9C5C-BCC5C1540FE8}" type="presOf" srcId="{91FC5006-0AAA-0D45-B949-BBD6D1C2164A}" destId="{5FDD20D0-8B37-1144-81B5-A2F6B3A4BCAE}" srcOrd="0" destOrd="0" presId="urn:microsoft.com/office/officeart/2005/8/layout/vList5"/>
    <dgm:cxn modelId="{A6D54099-B150-AC40-A367-CB13EAE9FB8A}" srcId="{FDB79314-84AB-014D-8817-488F1EFAD1FF}" destId="{268D691E-F810-B84A-838F-407CB15A6128}" srcOrd="0" destOrd="0" parTransId="{417A5B92-BEE9-5741-9ED7-F6552FFDE89B}" sibTransId="{7864B97D-5096-5D46-8864-27BBFD44E1D3}"/>
    <dgm:cxn modelId="{6CB0C2F0-FFC0-D04E-B98B-99537120CC35}" srcId="{D422D672-86C3-544E-A7AD-969C15D716B9}" destId="{9CCD8E8F-12D0-2D4A-8917-11C9469B035A}" srcOrd="0" destOrd="0" parTransId="{31E136AD-B65A-B14F-BF6C-7CD10F7140D7}" sibTransId="{6B0AC12D-1978-474F-A678-B1C0C9B2520C}"/>
    <dgm:cxn modelId="{0AAC0E2E-78F1-CA48-9082-56E1992A3CB5}" srcId="{006B2D75-7BAF-AF48-A9C7-E614B37D6218}" destId="{83FCCE68-B39B-B84E-BDDB-A10E0993E56F}" srcOrd="1" destOrd="0" parTransId="{18D5CC31-2FD6-1C4F-ABEC-92173C60BD0C}" sibTransId="{D4B952FA-B109-8348-ADC0-86D891C0F4EB}"/>
    <dgm:cxn modelId="{E5DC78FB-EE78-2A4D-B9B7-41D7461701BE}" srcId="{91FC5006-0AAA-0D45-B949-BBD6D1C2164A}" destId="{006B2D75-7BAF-AF48-A9C7-E614B37D6218}" srcOrd="3" destOrd="0" parTransId="{E8D3A15E-E98E-9647-9795-75DD95CAB463}" sibTransId="{7E5C8779-7DC5-A44A-A3A5-59CA79207093}"/>
    <dgm:cxn modelId="{0A0899F2-6A4D-A345-BACD-96729E8FA866}" type="presOf" srcId="{4A6C8953-65C8-E544-9364-1238EA87C774}" destId="{DACA0154-98E0-9241-8A5D-115DF8BA2F97}" srcOrd="0" destOrd="0" presId="urn:microsoft.com/office/officeart/2005/8/layout/vList5"/>
    <dgm:cxn modelId="{009DB86D-7EE2-4849-B20A-98C365174E97}" type="presOf" srcId="{DAC9BFA7-7AC7-C64A-92CA-763E36697B14}" destId="{99D0332E-04ED-F44C-893D-36DD9566B907}" srcOrd="0" destOrd="0" presId="urn:microsoft.com/office/officeart/2005/8/layout/vList5"/>
    <dgm:cxn modelId="{1276428C-34B7-4E48-9A26-ABA2083A4067}" type="presOf" srcId="{9CCD8E8F-12D0-2D4A-8917-11C9469B035A}" destId="{EA245F2D-FB2E-B845-834D-A2E12DF3D066}" srcOrd="0" destOrd="0" presId="urn:microsoft.com/office/officeart/2005/8/layout/vList5"/>
    <dgm:cxn modelId="{7EDA044D-7C4C-AB4E-B4A9-75B4EEF13801}" type="presOf" srcId="{83FCCE68-B39B-B84E-BDDB-A10E0993E56F}" destId="{C16FFEED-EE96-274D-B82F-500391E44B23}" srcOrd="0" destOrd="1" presId="urn:microsoft.com/office/officeart/2005/8/layout/vList5"/>
    <dgm:cxn modelId="{5290306C-F50A-FF4E-AD61-0D5FACAAE1CF}" type="presOf" srcId="{73CB2722-AC2A-E74F-8852-1EE7FA804DEF}" destId="{C16FFEED-EE96-274D-B82F-500391E44B23}" srcOrd="0" destOrd="0" presId="urn:microsoft.com/office/officeart/2005/8/layout/vList5"/>
    <dgm:cxn modelId="{C1A66392-D1CA-4F4D-A5FD-C8790031844E}" srcId="{91FC5006-0AAA-0D45-B949-BBD6D1C2164A}" destId="{FDB79314-84AB-014D-8817-488F1EFAD1FF}" srcOrd="1" destOrd="0" parTransId="{E91BEF52-381D-304D-B960-F23DE34E6A5B}" sibTransId="{A36425D4-5CC5-6547-9AA9-21394264E27D}"/>
    <dgm:cxn modelId="{328A4706-CBAF-C04E-8E6F-E32AD36065B0}" srcId="{D422D672-86C3-544E-A7AD-969C15D716B9}" destId="{4FFD23D9-08BA-9F40-90BA-A37C7486447E}" srcOrd="1" destOrd="0" parTransId="{B01977E9-3A04-F449-9BA6-B42847861E0C}" sibTransId="{BBA568A3-B086-0243-A6D4-6BC94C320396}"/>
    <dgm:cxn modelId="{5EF05CE3-B77C-B345-9591-6ED92865EAE6}" srcId="{91FC5006-0AAA-0D45-B949-BBD6D1C2164A}" destId="{AC5E7955-9188-6745-8C25-4AFBDB92F248}" srcOrd="6" destOrd="0" parTransId="{C3970E57-E24F-EA48-B37E-A177522E3908}" sibTransId="{DCFA9C71-3860-EC46-A780-0B917494F10D}"/>
    <dgm:cxn modelId="{03E52C06-30F4-E845-9901-85455E715F74}" srcId="{2D1A80AE-B25B-0A45-A058-53476F790ED6}" destId="{DAC9BFA7-7AC7-C64A-92CA-763E36697B14}" srcOrd="0" destOrd="0" parTransId="{794122D3-CC23-F144-8599-4691CAB5D5B1}" sibTransId="{959A2495-B253-ED43-9094-88D76495959F}"/>
    <dgm:cxn modelId="{600CBC06-1AAA-E74C-8823-236F746AA029}" srcId="{03DEA668-35B7-BA46-A4BE-5B30A6EBE722}" destId="{EB4195A4-3542-0C4D-9DBD-26A168601971}" srcOrd="0" destOrd="0" parTransId="{6CEF3371-BDAA-F041-A520-2533E44BF1B9}" sibTransId="{76095D2D-DD9C-D24B-A273-9C2463E40B57}"/>
    <dgm:cxn modelId="{217247DD-37E4-E04C-8F79-3710648EC226}" type="presOf" srcId="{AC5E7955-9188-6745-8C25-4AFBDB92F248}" destId="{352EAEC6-43FB-1044-AC0F-D7DA38495C87}" srcOrd="0" destOrd="0" presId="urn:microsoft.com/office/officeart/2005/8/layout/vList5"/>
    <dgm:cxn modelId="{8679763E-C7F2-2A4C-9090-0F40F2A904F5}" type="presOf" srcId="{883E92B5-FD4A-C144-A5A7-E1D756C2CAAF}" destId="{963129BD-2921-6447-9549-E75A8A0EF03A}" srcOrd="0" destOrd="0" presId="urn:microsoft.com/office/officeart/2005/8/layout/vList5"/>
    <dgm:cxn modelId="{67B25156-8C9C-9746-912F-4C67286DB0A8}" srcId="{91FC5006-0AAA-0D45-B949-BBD6D1C2164A}" destId="{2D1A80AE-B25B-0A45-A058-53476F790ED6}" srcOrd="0" destOrd="0" parTransId="{8C943E9B-5894-8545-BD9C-2F4A309924C4}" sibTransId="{F21C2B72-81FE-F74E-8BFB-E39F32E2C52D}"/>
    <dgm:cxn modelId="{C238DA06-BEE7-4F49-B4A3-A1D74186ED98}" type="presOf" srcId="{268D691E-F810-B84A-838F-407CB15A6128}" destId="{9F6DC940-A3BE-2642-9967-D1F6ACD20C19}" srcOrd="0" destOrd="0" presId="urn:microsoft.com/office/officeart/2005/8/layout/vList5"/>
    <dgm:cxn modelId="{4493B90B-521C-7947-BE4B-282A72ACCE5F}" type="presOf" srcId="{0181121D-66B4-1C44-BF8A-E58BDE80411F}" destId="{26D9CDAC-86EE-084C-86FE-52932E6AA921}" srcOrd="0" destOrd="0" presId="urn:microsoft.com/office/officeart/2005/8/layout/vList5"/>
    <dgm:cxn modelId="{99C4EA7C-998D-1B40-B999-8E765217BB90}" type="presParOf" srcId="{5FDD20D0-8B37-1144-81B5-A2F6B3A4BCAE}" destId="{3504C14E-F45D-3449-819E-DDF418F0E4E9}" srcOrd="0" destOrd="0" presId="urn:microsoft.com/office/officeart/2005/8/layout/vList5"/>
    <dgm:cxn modelId="{131981B3-1C67-4C45-AA7E-BBFB7B1D8042}" type="presParOf" srcId="{3504C14E-F45D-3449-819E-DDF418F0E4E9}" destId="{A2C94AA9-AED7-9B4C-B2EE-365662D9E822}" srcOrd="0" destOrd="0" presId="urn:microsoft.com/office/officeart/2005/8/layout/vList5"/>
    <dgm:cxn modelId="{74351F37-529E-6944-B33B-D80659420D21}" type="presParOf" srcId="{3504C14E-F45D-3449-819E-DDF418F0E4E9}" destId="{99D0332E-04ED-F44C-893D-36DD9566B907}" srcOrd="1" destOrd="0" presId="urn:microsoft.com/office/officeart/2005/8/layout/vList5"/>
    <dgm:cxn modelId="{A7FA7A0A-AFEB-B644-BBAF-EDA220AEC0DA}" type="presParOf" srcId="{5FDD20D0-8B37-1144-81B5-A2F6B3A4BCAE}" destId="{38BA5CC4-090B-324A-ACE2-AD03070F03F3}" srcOrd="1" destOrd="0" presId="urn:microsoft.com/office/officeart/2005/8/layout/vList5"/>
    <dgm:cxn modelId="{ECB8984D-BF7C-4746-8BB7-FB4950B0B16E}" type="presParOf" srcId="{5FDD20D0-8B37-1144-81B5-A2F6B3A4BCAE}" destId="{7EF05D14-756E-EE47-AE80-65146F52F606}" srcOrd="2" destOrd="0" presId="urn:microsoft.com/office/officeart/2005/8/layout/vList5"/>
    <dgm:cxn modelId="{21E49FEC-FF5A-E248-96CA-797FF60422B4}" type="presParOf" srcId="{7EF05D14-756E-EE47-AE80-65146F52F606}" destId="{10691327-2529-E94D-886F-BA981A734C5C}" srcOrd="0" destOrd="0" presId="urn:microsoft.com/office/officeart/2005/8/layout/vList5"/>
    <dgm:cxn modelId="{8BDE4C4C-30CD-6948-A057-9E69EF0F9D8F}" type="presParOf" srcId="{7EF05D14-756E-EE47-AE80-65146F52F606}" destId="{9F6DC940-A3BE-2642-9967-D1F6ACD20C19}" srcOrd="1" destOrd="0" presId="urn:microsoft.com/office/officeart/2005/8/layout/vList5"/>
    <dgm:cxn modelId="{38A08E02-DE0B-6647-B6B7-908D147FA8CE}" type="presParOf" srcId="{5FDD20D0-8B37-1144-81B5-A2F6B3A4BCAE}" destId="{C0130794-A383-1C44-8B99-9DDF022F219C}" srcOrd="3" destOrd="0" presId="urn:microsoft.com/office/officeart/2005/8/layout/vList5"/>
    <dgm:cxn modelId="{5E7B4E8D-6697-C043-9ABF-0A9DBB5D7E61}" type="presParOf" srcId="{5FDD20D0-8B37-1144-81B5-A2F6B3A4BCAE}" destId="{BD1D6CE6-370D-9C4A-8F4A-8165DB270CCE}" srcOrd="4" destOrd="0" presId="urn:microsoft.com/office/officeart/2005/8/layout/vList5"/>
    <dgm:cxn modelId="{AC9E1412-8B79-614B-8D57-618242448C54}" type="presParOf" srcId="{BD1D6CE6-370D-9C4A-8F4A-8165DB270CCE}" destId="{958BD51A-FE78-8E44-B196-1C9546E1748E}" srcOrd="0" destOrd="0" presId="urn:microsoft.com/office/officeart/2005/8/layout/vList5"/>
    <dgm:cxn modelId="{FBCB4B3B-1C8B-F14B-BFA3-28FA54B765E2}" type="presParOf" srcId="{BD1D6CE6-370D-9C4A-8F4A-8165DB270CCE}" destId="{EA245F2D-FB2E-B845-834D-A2E12DF3D066}" srcOrd="1" destOrd="0" presId="urn:microsoft.com/office/officeart/2005/8/layout/vList5"/>
    <dgm:cxn modelId="{0568C4A1-54D2-A54C-9AE5-1BF35DBF538A}" type="presParOf" srcId="{5FDD20D0-8B37-1144-81B5-A2F6B3A4BCAE}" destId="{BA1EE915-C73F-9C4C-9AB4-57843FE9F478}" srcOrd="5" destOrd="0" presId="urn:microsoft.com/office/officeart/2005/8/layout/vList5"/>
    <dgm:cxn modelId="{A21323DA-ACF3-5745-A680-2A4402ABCF4C}" type="presParOf" srcId="{5FDD20D0-8B37-1144-81B5-A2F6B3A4BCAE}" destId="{C478A46F-97DC-394D-8031-AAD6602EF593}" srcOrd="6" destOrd="0" presId="urn:microsoft.com/office/officeart/2005/8/layout/vList5"/>
    <dgm:cxn modelId="{044D6DC6-1695-0B43-8C9D-170CACC5F50D}" type="presParOf" srcId="{C478A46F-97DC-394D-8031-AAD6602EF593}" destId="{85FA9302-4D6C-3F43-BFCA-E5688B2E9493}" srcOrd="0" destOrd="0" presId="urn:microsoft.com/office/officeart/2005/8/layout/vList5"/>
    <dgm:cxn modelId="{79B9DC42-3A38-C347-B902-841912197D31}" type="presParOf" srcId="{C478A46F-97DC-394D-8031-AAD6602EF593}" destId="{C16FFEED-EE96-274D-B82F-500391E44B23}" srcOrd="1" destOrd="0" presId="urn:microsoft.com/office/officeart/2005/8/layout/vList5"/>
    <dgm:cxn modelId="{ED23C75B-C3EE-9840-B02E-08DCF3E2464F}" type="presParOf" srcId="{5FDD20D0-8B37-1144-81B5-A2F6B3A4BCAE}" destId="{2ECB15DE-1898-1E4B-A314-E6214024E8F5}" srcOrd="7" destOrd="0" presId="urn:microsoft.com/office/officeart/2005/8/layout/vList5"/>
    <dgm:cxn modelId="{A373EC3C-6D37-5A40-AE17-3C6AF5DDB75C}" type="presParOf" srcId="{5FDD20D0-8B37-1144-81B5-A2F6B3A4BCAE}" destId="{2BAC5E00-1A1E-B14A-871F-80D0C7920BC2}" srcOrd="8" destOrd="0" presId="urn:microsoft.com/office/officeart/2005/8/layout/vList5"/>
    <dgm:cxn modelId="{507E63C1-48E8-3D42-9583-EF9AE783E470}" type="presParOf" srcId="{2BAC5E00-1A1E-B14A-871F-80D0C7920BC2}" destId="{D6D48ABD-EEC8-7F4E-84C0-125FADAE09E1}" srcOrd="0" destOrd="0" presId="urn:microsoft.com/office/officeart/2005/8/layout/vList5"/>
    <dgm:cxn modelId="{425B34D5-CA2F-D04E-BFD9-D821669C5E79}" type="presParOf" srcId="{2BAC5E00-1A1E-B14A-871F-80D0C7920BC2}" destId="{E76859BE-3B8D-6F45-84D3-6F5B62A639DC}" srcOrd="1" destOrd="0" presId="urn:microsoft.com/office/officeart/2005/8/layout/vList5"/>
    <dgm:cxn modelId="{13CEBC68-CAC8-5F49-A229-E3A8936D59B2}" type="presParOf" srcId="{5FDD20D0-8B37-1144-81B5-A2F6B3A4BCAE}" destId="{ED89A619-5AE9-8E49-AE27-8E33327EC2B3}" srcOrd="9" destOrd="0" presId="urn:microsoft.com/office/officeart/2005/8/layout/vList5"/>
    <dgm:cxn modelId="{6874E9B7-73B3-0443-932B-FC82FE80B67F}" type="presParOf" srcId="{5FDD20D0-8B37-1144-81B5-A2F6B3A4BCAE}" destId="{07C6C63E-AD59-8B4A-BB0D-842B38627946}" srcOrd="10" destOrd="0" presId="urn:microsoft.com/office/officeart/2005/8/layout/vList5"/>
    <dgm:cxn modelId="{766AFFDF-4629-C840-AFF5-163B4A3E8B7C}" type="presParOf" srcId="{07C6C63E-AD59-8B4A-BB0D-842B38627946}" destId="{963129BD-2921-6447-9549-E75A8A0EF03A}" srcOrd="0" destOrd="0" presId="urn:microsoft.com/office/officeart/2005/8/layout/vList5"/>
    <dgm:cxn modelId="{496BD43D-8BAB-534A-B358-B48FEB404017}" type="presParOf" srcId="{07C6C63E-AD59-8B4A-BB0D-842B38627946}" destId="{DACA0154-98E0-9241-8A5D-115DF8BA2F97}" srcOrd="1" destOrd="0" presId="urn:microsoft.com/office/officeart/2005/8/layout/vList5"/>
    <dgm:cxn modelId="{B676E9D6-837C-7240-8C24-6768353C937F}" type="presParOf" srcId="{5FDD20D0-8B37-1144-81B5-A2F6B3A4BCAE}" destId="{8B691121-AD1C-AE4A-AEA1-719E99D9C8BD}" srcOrd="11" destOrd="0" presId="urn:microsoft.com/office/officeart/2005/8/layout/vList5"/>
    <dgm:cxn modelId="{BF171AC9-8EB0-9941-96C4-CDEF336458CA}" type="presParOf" srcId="{5FDD20D0-8B37-1144-81B5-A2F6B3A4BCAE}" destId="{42EA9787-89CD-4A4A-B44A-7B7D218C5263}" srcOrd="12" destOrd="0" presId="urn:microsoft.com/office/officeart/2005/8/layout/vList5"/>
    <dgm:cxn modelId="{76A78450-1E68-8B46-A89D-1AD97664A55B}" type="presParOf" srcId="{42EA9787-89CD-4A4A-B44A-7B7D218C5263}" destId="{352EAEC6-43FB-1044-AC0F-D7DA38495C87}" srcOrd="0" destOrd="0" presId="urn:microsoft.com/office/officeart/2005/8/layout/vList5"/>
    <dgm:cxn modelId="{40BCB8D4-9B04-C74C-9857-ABE7CB3F17EF}" type="presParOf" srcId="{42EA9787-89CD-4A4A-B44A-7B7D218C5263}" destId="{26D9CDAC-86EE-084C-86FE-52932E6AA921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9D0332E-04ED-F44C-893D-36DD9566B907}">
      <dsp:nvSpPr>
        <dsp:cNvPr id="0" name=""/>
        <dsp:cNvSpPr/>
      </dsp:nvSpPr>
      <dsp:spPr>
        <a:xfrm rot="5400000">
          <a:off x="7031263" y="-3920890"/>
          <a:ext cx="561803" cy="8544912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00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28575" rIns="57150" bIns="28575" numCol="1" spcCol="1270" anchor="ctr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 dirty="0" smtClean="0">
              <a:latin typeface="Arial" charset="0"/>
            </a:rPr>
            <a:t>Directors and senior managers provide strong, explicit and visible support for its corporate compliance policies?</a:t>
          </a:r>
          <a:endParaRPr lang="en-US" sz="1500" kern="1200" dirty="0">
            <a:latin typeface="Arial" charset="0"/>
          </a:endParaRPr>
        </a:p>
      </dsp:txBody>
      <dsp:txXfrm rot="-5400000">
        <a:off x="3039709" y="98089"/>
        <a:ext cx="8517487" cy="506953"/>
      </dsp:txXfrm>
    </dsp:sp>
    <dsp:sp modelId="{A2C94AA9-AED7-9B4C-B2EE-365662D9E822}">
      <dsp:nvSpPr>
        <dsp:cNvPr id="0" name=""/>
        <dsp:cNvSpPr/>
      </dsp:nvSpPr>
      <dsp:spPr>
        <a:xfrm>
          <a:off x="572" y="438"/>
          <a:ext cx="3039136" cy="70225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300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latin typeface="Arial" charset="0"/>
            </a:rPr>
            <a:t>Tone at Top: </a:t>
          </a:r>
          <a:endParaRPr lang="en-US" sz="2000" kern="1200" dirty="0"/>
        </a:p>
      </dsp:txBody>
      <dsp:txXfrm>
        <a:off x="34853" y="34719"/>
        <a:ext cx="2970574" cy="633692"/>
      </dsp:txXfrm>
    </dsp:sp>
    <dsp:sp modelId="{9F6DC940-A3BE-2642-9967-D1F6ACD20C19}">
      <dsp:nvSpPr>
        <dsp:cNvPr id="0" name=""/>
        <dsp:cNvSpPr/>
      </dsp:nvSpPr>
      <dsp:spPr>
        <a:xfrm rot="5400000">
          <a:off x="7031263" y="-3183523"/>
          <a:ext cx="561803" cy="8544912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00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28575" rIns="57150" bIns="28575" numCol="1" spcCol="1270" anchor="ctr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 dirty="0" smtClean="0">
              <a:latin typeface="Arial" charset="0"/>
            </a:rPr>
            <a:t>Do the compliance leaders have adequate funding and resources, and sufficient authority?</a:t>
          </a:r>
        </a:p>
      </dsp:txBody>
      <dsp:txXfrm rot="-5400000">
        <a:off x="3039709" y="835456"/>
        <a:ext cx="8517487" cy="506953"/>
      </dsp:txXfrm>
    </dsp:sp>
    <dsp:sp modelId="{10691327-2529-E94D-886F-BA981A734C5C}">
      <dsp:nvSpPr>
        <dsp:cNvPr id="0" name=""/>
        <dsp:cNvSpPr/>
      </dsp:nvSpPr>
      <dsp:spPr>
        <a:xfrm>
          <a:off x="572" y="737805"/>
          <a:ext cx="3039136" cy="70225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300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latin typeface="Arial" charset="0"/>
            </a:rPr>
            <a:t>Empowered Compliance Function: </a:t>
          </a:r>
        </a:p>
      </dsp:txBody>
      <dsp:txXfrm>
        <a:off x="34853" y="772086"/>
        <a:ext cx="2970574" cy="633692"/>
      </dsp:txXfrm>
    </dsp:sp>
    <dsp:sp modelId="{EA245F2D-FB2E-B845-834D-A2E12DF3D066}">
      <dsp:nvSpPr>
        <dsp:cNvPr id="0" name=""/>
        <dsp:cNvSpPr/>
      </dsp:nvSpPr>
      <dsp:spPr>
        <a:xfrm rot="5400000">
          <a:off x="7031263" y="-2446155"/>
          <a:ext cx="561803" cy="8544912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00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28575" rIns="57150" bIns="28575" numCol="1" spcCol="1270" anchor="ctr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 dirty="0" smtClean="0">
              <a:latin typeface="Arial" charset="0"/>
            </a:rPr>
            <a:t>Are the company’s compliance policies clear and in writing?  Easily understood?  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 dirty="0" smtClean="0">
              <a:latin typeface="Arial" charset="0"/>
            </a:rPr>
            <a:t>Foreign languages?</a:t>
          </a:r>
        </a:p>
      </dsp:txBody>
      <dsp:txXfrm rot="-5400000">
        <a:off x="3039709" y="1572824"/>
        <a:ext cx="8517487" cy="506953"/>
      </dsp:txXfrm>
    </dsp:sp>
    <dsp:sp modelId="{958BD51A-FE78-8E44-B196-1C9546E1748E}">
      <dsp:nvSpPr>
        <dsp:cNvPr id="0" name=""/>
        <dsp:cNvSpPr/>
      </dsp:nvSpPr>
      <dsp:spPr>
        <a:xfrm>
          <a:off x="572" y="1475173"/>
          <a:ext cx="3039136" cy="70225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300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latin typeface="Arial" charset="0"/>
            </a:rPr>
            <a:t>Written Policies: </a:t>
          </a:r>
        </a:p>
      </dsp:txBody>
      <dsp:txXfrm>
        <a:off x="34853" y="1509454"/>
        <a:ext cx="2970574" cy="633692"/>
      </dsp:txXfrm>
    </dsp:sp>
    <dsp:sp modelId="{C16FFEED-EE96-274D-B82F-500391E44B23}">
      <dsp:nvSpPr>
        <dsp:cNvPr id="0" name=""/>
        <dsp:cNvSpPr/>
      </dsp:nvSpPr>
      <dsp:spPr>
        <a:xfrm rot="5400000">
          <a:off x="7031263" y="-1708788"/>
          <a:ext cx="561803" cy="8544912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00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28575" rIns="57150" bIns="28575" numCol="1" spcCol="1270" anchor="ctr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 dirty="0" smtClean="0">
              <a:latin typeface="Arial" charset="0"/>
            </a:rPr>
            <a:t>Are compliance policies effectively communicated to all employees? Are policies easily available?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 dirty="0" smtClean="0">
              <a:latin typeface="Arial" charset="0"/>
            </a:rPr>
            <a:t>Are employees trained?  Do they know what to do with questions?</a:t>
          </a:r>
        </a:p>
      </dsp:txBody>
      <dsp:txXfrm rot="-5400000">
        <a:off x="3039709" y="2310191"/>
        <a:ext cx="8517487" cy="506953"/>
      </dsp:txXfrm>
    </dsp:sp>
    <dsp:sp modelId="{85FA9302-4D6C-3F43-BFCA-E5688B2E9493}">
      <dsp:nvSpPr>
        <dsp:cNvPr id="0" name=""/>
        <dsp:cNvSpPr/>
      </dsp:nvSpPr>
      <dsp:spPr>
        <a:xfrm>
          <a:off x="572" y="2212540"/>
          <a:ext cx="3039136" cy="70225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300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latin typeface="Arial" charset="0"/>
            </a:rPr>
            <a:t>Communications, Training and Advice: </a:t>
          </a:r>
        </a:p>
      </dsp:txBody>
      <dsp:txXfrm>
        <a:off x="34853" y="2246821"/>
        <a:ext cx="2970574" cy="633692"/>
      </dsp:txXfrm>
    </dsp:sp>
    <dsp:sp modelId="{E76859BE-3B8D-6F45-84D3-6F5B62A639DC}">
      <dsp:nvSpPr>
        <dsp:cNvPr id="0" name=""/>
        <dsp:cNvSpPr/>
      </dsp:nvSpPr>
      <dsp:spPr>
        <a:xfrm rot="5400000">
          <a:off x="7031263" y="-971420"/>
          <a:ext cx="561803" cy="8544912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00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28575" rIns="57150" bIns="28575" numCol="1" spcCol="1270" anchor="ctr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 dirty="0" smtClean="0">
              <a:latin typeface="Arial" charset="0"/>
            </a:rPr>
            <a:t>Does the company review its policies and practices to keep them up to date with evolving risks and circumstances? </a:t>
          </a:r>
        </a:p>
      </dsp:txBody>
      <dsp:txXfrm rot="-5400000">
        <a:off x="3039709" y="3047559"/>
        <a:ext cx="8517487" cy="506953"/>
      </dsp:txXfrm>
    </dsp:sp>
    <dsp:sp modelId="{D6D48ABD-EEC8-7F4E-84C0-125FADAE09E1}">
      <dsp:nvSpPr>
        <dsp:cNvPr id="0" name=""/>
        <dsp:cNvSpPr/>
      </dsp:nvSpPr>
      <dsp:spPr>
        <a:xfrm>
          <a:off x="572" y="2949908"/>
          <a:ext cx="3039136" cy="70225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300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latin typeface="Arial" charset="0"/>
            </a:rPr>
            <a:t>Policy Review: </a:t>
          </a:r>
        </a:p>
      </dsp:txBody>
      <dsp:txXfrm>
        <a:off x="34853" y="2984189"/>
        <a:ext cx="2970574" cy="633692"/>
      </dsp:txXfrm>
    </dsp:sp>
    <dsp:sp modelId="{DACA0154-98E0-9241-8A5D-115DF8BA2F97}">
      <dsp:nvSpPr>
        <dsp:cNvPr id="0" name=""/>
        <dsp:cNvSpPr/>
      </dsp:nvSpPr>
      <dsp:spPr>
        <a:xfrm rot="5400000">
          <a:off x="7031263" y="-234053"/>
          <a:ext cx="561803" cy="8544912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00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28575" rIns="57150" bIns="28575" numCol="1" spcCol="1270" anchor="ctr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 dirty="0" smtClean="0">
              <a:latin typeface="Arial" charset="0"/>
            </a:rPr>
            <a:t>Does the company train, inform and seek written assurances that third parties, vendors, suppliers and consultants understand company's commitment to compliance? </a:t>
          </a:r>
        </a:p>
      </dsp:txBody>
      <dsp:txXfrm rot="-5400000">
        <a:off x="3039709" y="3784926"/>
        <a:ext cx="8517487" cy="506953"/>
      </dsp:txXfrm>
    </dsp:sp>
    <dsp:sp modelId="{963129BD-2921-6447-9549-E75A8A0EF03A}">
      <dsp:nvSpPr>
        <dsp:cNvPr id="0" name=""/>
        <dsp:cNvSpPr/>
      </dsp:nvSpPr>
      <dsp:spPr>
        <a:xfrm>
          <a:off x="572" y="3687275"/>
          <a:ext cx="3039136" cy="70225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300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latin typeface="Arial" charset="0"/>
            </a:rPr>
            <a:t>Third Parties: </a:t>
          </a:r>
        </a:p>
      </dsp:txBody>
      <dsp:txXfrm>
        <a:off x="34853" y="3721556"/>
        <a:ext cx="2970574" cy="633692"/>
      </dsp:txXfrm>
    </dsp:sp>
    <dsp:sp modelId="{26D9CDAC-86EE-084C-86FE-52932E6AA921}">
      <dsp:nvSpPr>
        <dsp:cNvPr id="0" name=""/>
        <dsp:cNvSpPr/>
      </dsp:nvSpPr>
      <dsp:spPr>
        <a:xfrm rot="5400000">
          <a:off x="7031263" y="503314"/>
          <a:ext cx="561803" cy="8544912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00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28575" rIns="57150" bIns="28575" numCol="1" spcCol="1270" anchor="ctr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 dirty="0" smtClean="0">
              <a:latin typeface="Arial" charset="0"/>
            </a:rPr>
            <a:t>Are there mechanisms to enforce compliance policies? Those include both incentivizing good compliance and disciplining violations. Is discipline even handed? </a:t>
          </a:r>
          <a:endParaRPr lang="en-US" sz="1500" kern="1200" dirty="0">
            <a:latin typeface="Arial" charset="0"/>
          </a:endParaRPr>
        </a:p>
      </dsp:txBody>
      <dsp:txXfrm rot="-5400000">
        <a:off x="3039709" y="4522294"/>
        <a:ext cx="8517487" cy="506953"/>
      </dsp:txXfrm>
    </dsp:sp>
    <dsp:sp modelId="{352EAEC6-43FB-1044-AC0F-D7DA38495C87}">
      <dsp:nvSpPr>
        <dsp:cNvPr id="0" name=""/>
        <dsp:cNvSpPr/>
      </dsp:nvSpPr>
      <dsp:spPr>
        <a:xfrm>
          <a:off x="572" y="4424643"/>
          <a:ext cx="3039136" cy="70225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300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latin typeface="Arial" charset="0"/>
            </a:rPr>
            <a:t>Enforcement: </a:t>
          </a:r>
        </a:p>
      </dsp:txBody>
      <dsp:txXfrm>
        <a:off x="34853" y="4458924"/>
        <a:ext cx="2970574" cy="63369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CB2E47-6F41-409B-AD22-834AE1EFF186}" type="datetimeFigureOut">
              <a:rPr lang="en-US" smtClean="0"/>
              <a:pPr/>
              <a:t>3/8/16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80BE5A-9D85-4716-9443-9D9E66ACB5E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878266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D6744A-403D-42A1-BFE7-61DA46EE7C6C}" type="datetimeFigureOut">
              <a:rPr lang="en-US" smtClean="0"/>
              <a:pPr/>
              <a:t>3/8/16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E05635-4EFD-4447-A451-86C57984FA8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66023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2290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>
                <a:latin typeface="Calibri" charset="0"/>
              </a:rPr>
              <a:t>The top row has four of Tom’s books. </a:t>
            </a:r>
          </a:p>
          <a:p>
            <a:r>
              <a:rPr lang="en-US">
                <a:latin typeface="Calibri" charset="0"/>
              </a:rPr>
              <a:t>The bottom row has all of Joe’s, so we added another one of Tom’s so it wouldn’t be lonely.</a:t>
            </a:r>
          </a:p>
        </p:txBody>
      </p:sp>
      <p:sp>
        <p:nvSpPr>
          <p:cNvPr id="122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3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23113" indent="-278120" eaLnBrk="0" hangingPunct="0">
              <a:defRPr sz="23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12482" indent="-222496" eaLnBrk="0" hangingPunct="0">
              <a:defRPr sz="23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557475" indent="-222496" eaLnBrk="0" hangingPunct="0">
              <a:defRPr sz="23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02467" indent="-222496" eaLnBrk="0" hangingPunct="0">
              <a:defRPr sz="23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447460" indent="-222496" eaLnBrk="0" fontAlgn="base" hangingPunct="0">
              <a:spcBef>
                <a:spcPct val="0"/>
              </a:spcBef>
              <a:spcAft>
                <a:spcPct val="0"/>
              </a:spcAft>
              <a:defRPr sz="23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892453" indent="-222496" eaLnBrk="0" fontAlgn="base" hangingPunct="0">
              <a:spcBef>
                <a:spcPct val="0"/>
              </a:spcBef>
              <a:spcAft>
                <a:spcPct val="0"/>
              </a:spcAft>
              <a:defRPr sz="23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337446" indent="-222496" eaLnBrk="0" fontAlgn="base" hangingPunct="0">
              <a:spcBef>
                <a:spcPct val="0"/>
              </a:spcBef>
              <a:spcAft>
                <a:spcPct val="0"/>
              </a:spcAft>
              <a:defRPr sz="23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782438" indent="-222496" eaLnBrk="0" fontAlgn="base" hangingPunct="0">
              <a:spcBef>
                <a:spcPct val="0"/>
              </a:spcBef>
              <a:spcAft>
                <a:spcPct val="0"/>
              </a:spcAft>
              <a:defRPr sz="23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5DDA3B42-1314-294C-9E19-2861F495B376}" type="slidenum">
              <a:rPr lang="en-US" sz="1300" b="0"/>
              <a:pPr eaLnBrk="1" hangingPunct="1"/>
              <a:t>23</a:t>
            </a:fld>
            <a:endParaRPr lang="en-US" sz="1300" b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12192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>
            <a:off x="-12192" y="6053328"/>
            <a:ext cx="2999232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Rectangle 10"/>
          <p:cNvSpPr/>
          <p:nvPr/>
        </p:nvSpPr>
        <p:spPr>
          <a:xfrm>
            <a:off x="3145536" y="6044184"/>
            <a:ext cx="90464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3149600" y="4038600"/>
            <a:ext cx="8636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149600" y="6050037"/>
            <a:ext cx="89408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101600" y="6068699"/>
            <a:ext cx="27432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349BF3EA-1A78-4F07-BDC0-C8A1BD461199}" type="datetimeFigureOut">
              <a:rPr lang="en-US" smtClean="0"/>
              <a:pPr/>
              <a:t>3/8/16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780524" y="236539"/>
            <a:ext cx="78232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0668000" y="228600"/>
            <a:ext cx="11176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01CF334-2D5C-4859-84A6-CA7E6E43FAE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BF3EA-1A78-4F07-BDC0-C8A1BD461199}" type="datetimeFigureOut">
              <a:rPr lang="en-US" smtClean="0"/>
              <a:pPr/>
              <a:t>3/8/16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37600" y="609601"/>
            <a:ext cx="27432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609600"/>
            <a:ext cx="74168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737600" y="6248403"/>
            <a:ext cx="2946400" cy="365125"/>
          </a:xfrm>
        </p:spPr>
        <p:txBody>
          <a:bodyPr/>
          <a:lstStyle/>
          <a:p>
            <a:fld id="{349BF3EA-1A78-4F07-BDC0-C8A1BD461199}" type="datetimeFigureOut">
              <a:rPr lang="en-US" smtClean="0"/>
              <a:pPr/>
              <a:t>3/8/16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09602" y="6248208"/>
            <a:ext cx="7431311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Rectangle 6"/>
          <p:cNvSpPr/>
          <p:nvPr/>
        </p:nvSpPr>
        <p:spPr bwMode="white">
          <a:xfrm>
            <a:off x="8128424" y="0"/>
            <a:ext cx="42672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Rectangle 7"/>
          <p:cNvSpPr/>
          <p:nvPr/>
        </p:nvSpPr>
        <p:spPr>
          <a:xfrm>
            <a:off x="8189384" y="609600"/>
            <a:ext cx="3048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>
            <a:off x="8189384" y="0"/>
            <a:ext cx="3048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8075084" y="103716"/>
            <a:ext cx="533400" cy="325968"/>
          </a:xfrm>
        </p:spPr>
        <p:txBody>
          <a:bodyPr/>
          <a:lstStyle/>
          <a:p>
            <a:fld id="{401CF334-2D5C-4859-84A6-CA7E6E43FAE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6864" y="228600"/>
            <a:ext cx="108712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BF3EA-1A78-4F07-BDC0-C8A1BD461199}" type="datetimeFigureOut">
              <a:rPr lang="en-US" smtClean="0"/>
              <a:pPr/>
              <a:t>3/8/16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01CF334-2D5C-4859-84A6-CA7E6E43FAE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816864" y="1600200"/>
            <a:ext cx="108712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28801" y="2743200"/>
            <a:ext cx="9497484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12192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7272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>
            <a:off x="1828800" y="1600200"/>
            <a:ext cx="103632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1600200"/>
            <a:ext cx="1016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BF3EA-1A78-4F07-BDC0-C8A1BD461199}" type="datetimeFigureOut">
              <a:rPr lang="en-US" smtClean="0"/>
              <a:pPr/>
              <a:t>3/8/16</a:t>
            </a:fld>
            <a:endParaRPr lang="en-US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7272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401CF334-2D5C-4859-84A6-CA7E6E43FAE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812800" y="1589567"/>
            <a:ext cx="5181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459868" y="1589567"/>
            <a:ext cx="5181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349BF3EA-1A78-4F07-BDC0-C8A1BD461199}" type="datetimeFigureOut">
              <a:rPr lang="en-US" smtClean="0"/>
              <a:pPr/>
              <a:t>3/8/16</a:t>
            </a:fld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401CF334-2D5C-4859-84A6-CA7E6E43FAE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1200" y="273050"/>
            <a:ext cx="108712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812800" y="2438400"/>
            <a:ext cx="51816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6400800" y="2438400"/>
            <a:ext cx="51816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349BF3EA-1A78-4F07-BDC0-C8A1BD461199}" type="datetimeFigureOut">
              <a:rPr lang="en-US" smtClean="0"/>
              <a:pPr/>
              <a:t>3/8/16</a:t>
            </a:fld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401CF334-2D5C-4859-84A6-CA7E6E43FAE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 dirty="0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812800" y="1752600"/>
            <a:ext cx="51816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6400800" y="1752600"/>
            <a:ext cx="51816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BF3EA-1A78-4F07-BDC0-C8A1BD461199}" type="datetimeFigureOut">
              <a:rPr lang="en-US" smtClean="0"/>
              <a:pPr/>
              <a:t>3/8/16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01CF334-2D5C-4859-84A6-CA7E6E43FAE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BF3EA-1A78-4F07-BDC0-C8A1BD461199}" type="datetimeFigureOut">
              <a:rPr lang="en-US" smtClean="0"/>
              <a:pPr/>
              <a:t>3/8/16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711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01CF334-2D5C-4859-84A6-CA7E6E43FAE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00" y="273050"/>
            <a:ext cx="107696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BF3EA-1A78-4F07-BDC0-C8A1BD461199}" type="datetimeFigureOut">
              <a:rPr lang="en-US" smtClean="0"/>
              <a:pPr/>
              <a:t>3/8/16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01CF334-2D5C-4859-84A6-CA7E6E43FAE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812800" y="1752600"/>
            <a:ext cx="21336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3149600" y="1752600"/>
            <a:ext cx="85344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33600" y="5486400"/>
            <a:ext cx="97536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12192" y="4572000"/>
            <a:ext cx="12192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>
            <a:off x="-12192" y="4663440"/>
            <a:ext cx="195072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>
            <a:off x="2060448" y="4654296"/>
            <a:ext cx="10131552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3600" y="4648200"/>
            <a:ext cx="97536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930400" y="0"/>
            <a:ext cx="134112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8331200" y="6248401"/>
            <a:ext cx="3556000" cy="365125"/>
          </a:xfrm>
        </p:spPr>
        <p:txBody>
          <a:bodyPr rtlCol="0"/>
          <a:lstStyle/>
          <a:p>
            <a:fld id="{349BF3EA-1A78-4F07-BDC0-C8A1BD461199}" type="datetimeFigureOut">
              <a:rPr lang="en-US" smtClean="0"/>
              <a:pPr/>
              <a:t>3/8/16</a:t>
            </a:fld>
            <a:endParaRPr lang="en-US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9304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401CF334-2D5C-4859-84A6-CA7E6E43FAE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2133600" y="6248207"/>
            <a:ext cx="6096000" cy="365125"/>
          </a:xfrm>
        </p:spPr>
        <p:txBody>
          <a:bodyPr rtlCol="0"/>
          <a:lstStyle/>
          <a:p>
            <a:r>
              <a:rPr lang="en-US" dirty="0" smtClean="0"/>
              <a:t>
              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080768" y="0"/>
            <a:ext cx="10111232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 smtClean="0"/>
              <a:t>Drag picture to placeholder or click icon to add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812800" y="228600"/>
            <a:ext cx="108712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816864" y="1600200"/>
            <a:ext cx="108712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8128000" y="6248401"/>
            <a:ext cx="3556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349BF3EA-1A78-4F07-BDC0-C8A1BD461199}" type="datetimeFigureOut">
              <a:rPr lang="en-US" smtClean="0"/>
              <a:pPr/>
              <a:t>3/8/16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812801" y="6248207"/>
            <a:ext cx="7228111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12192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7112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>
            <a:off x="787400" y="1280160"/>
            <a:ext cx="1140460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7112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401CF334-2D5C-4859-84A6-CA7E6E43FAE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976" r:id="rId1"/>
    <p:sldLayoutId id="2147484977" r:id="rId2"/>
    <p:sldLayoutId id="2147484978" r:id="rId3"/>
    <p:sldLayoutId id="2147484979" r:id="rId4"/>
    <p:sldLayoutId id="2147484980" r:id="rId5"/>
    <p:sldLayoutId id="2147484981" r:id="rId6"/>
    <p:sldLayoutId id="2147484982" r:id="rId7"/>
    <p:sldLayoutId id="2147484983" r:id="rId8"/>
    <p:sldLayoutId id="2147484984" r:id="rId9"/>
    <p:sldLayoutId id="2147484985" r:id="rId10"/>
    <p:sldLayoutId id="2147484986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8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9.jpe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0.jpe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1.jpe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2.jpe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3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3.jpe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4" Type="http://schemas.openxmlformats.org/officeDocument/2006/relationships/image" Target="../media/image15.jpeg"/><Relationship Id="rId5" Type="http://schemas.openxmlformats.org/officeDocument/2006/relationships/image" Target="../media/image16.jpeg"/><Relationship Id="rId6" Type="http://schemas.openxmlformats.org/officeDocument/2006/relationships/image" Target="../media/image17.jpe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mailto:Mvolkov@volkovlaw.com" TargetMode="External"/><Relationship Id="rId3" Type="http://schemas.openxmlformats.org/officeDocument/2006/relationships/image" Target="../media/image18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4" Type="http://schemas.openxmlformats.org/officeDocument/2006/relationships/diagramQuickStyle" Target="../diagrams/quickStyle1.xml"/><Relationship Id="rId5" Type="http://schemas.openxmlformats.org/officeDocument/2006/relationships/diagramColors" Target="../diagrams/colors1.xml"/><Relationship Id="rId6" Type="http://schemas.microsoft.com/office/2007/relationships/diagramDrawing" Target="../diagrams/drawing1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5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6.jp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149600" y="4301186"/>
            <a:ext cx="8636000" cy="1566214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LESSONS LEARNED: COMPLIANCE </a:t>
            </a:r>
            <a:r>
              <a:rPr lang="en-US" dirty="0" smtClean="0"/>
              <a:t>PROGRAM POINTERS FROM RECENT FCPA ENFORCEMENT ACTIONS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sz="2700" dirty="0" smtClean="0"/>
              <a:t>Michael Volkov</a:t>
            </a:r>
            <a:br>
              <a:rPr lang="en-US" sz="2700" dirty="0" smtClean="0"/>
            </a:br>
            <a:r>
              <a:rPr lang="en-US" sz="2700" dirty="0" err="1" smtClean="0"/>
              <a:t>MVOLKOV@VolkovLaw.com</a:t>
            </a:r>
            <a:r>
              <a:rPr lang="en-US" sz="2700" dirty="0" smtClean="0"/>
              <a:t/>
            </a:r>
            <a:br>
              <a:rPr lang="en-US" sz="2700" dirty="0" smtClean="0"/>
            </a:br>
            <a:r>
              <a:rPr lang="en-US" sz="2700" dirty="0" smtClean="0"/>
              <a:t>240-505-1992</a:t>
            </a:r>
            <a:r>
              <a:rPr lang="en-US" sz="2000" b="1" dirty="0" smtClean="0">
                <a:solidFill>
                  <a:srgbClr val="FF6600"/>
                </a:solidFill>
              </a:rPr>
              <a:t>		</a:t>
            </a:r>
            <a:endParaRPr lang="en-US" sz="2000" b="1" dirty="0">
              <a:solidFill>
                <a:srgbClr val="FF66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Volkov Law TV -- March 9,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01031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Distribution Channels: Know Your Chain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1" u="sng" dirty="0" smtClean="0"/>
              <a:t>Hewlett Packard</a:t>
            </a:r>
            <a:r>
              <a:rPr lang="en-US" dirty="0" smtClean="0"/>
              <a:t>: $108 million fine</a:t>
            </a:r>
          </a:p>
          <a:p>
            <a:pPr lvl="1"/>
            <a:r>
              <a:rPr lang="en-US" dirty="0" smtClean="0"/>
              <a:t>Channel distribution involving multi-tiered levels funded shell companies </a:t>
            </a:r>
          </a:p>
          <a:p>
            <a:pPr lvl="1"/>
            <a:r>
              <a:rPr lang="en-US" dirty="0" smtClean="0"/>
              <a:t>Repurchased goods at inflated prices</a:t>
            </a:r>
          </a:p>
          <a:p>
            <a:r>
              <a:rPr lang="en-US" b="1" u="sng" dirty="0" smtClean="0"/>
              <a:t>SAP</a:t>
            </a:r>
            <a:r>
              <a:rPr lang="en-US" dirty="0" smtClean="0"/>
              <a:t>: bribes </a:t>
            </a:r>
            <a:r>
              <a:rPr lang="en-US" dirty="0"/>
              <a:t>paid through </a:t>
            </a:r>
            <a:r>
              <a:rPr lang="en-US" dirty="0" smtClean="0"/>
              <a:t>distributor channel </a:t>
            </a:r>
          </a:p>
          <a:p>
            <a:pPr lvl="1"/>
            <a:r>
              <a:rPr lang="en-US" dirty="0"/>
              <a:t>S</a:t>
            </a:r>
            <a:r>
              <a:rPr lang="en-US" dirty="0" smtClean="0"/>
              <a:t>ham </a:t>
            </a:r>
            <a:r>
              <a:rPr lang="en-US" dirty="0"/>
              <a:t>contracts and false </a:t>
            </a:r>
            <a:r>
              <a:rPr lang="en-US" dirty="0" smtClean="0"/>
              <a:t>invoices</a:t>
            </a:r>
          </a:p>
          <a:p>
            <a:pPr lvl="1"/>
            <a:r>
              <a:rPr lang="en-US" dirty="0" smtClean="0"/>
              <a:t>Deep discounts used to fund bribes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5" name="Content Placeholder 4" descr="sap.jpeg"/>
          <p:cNvPicPr>
            <a:picLocks noGrp="1" noChangeAspect="1"/>
          </p:cNvPicPr>
          <p:nvPr>
            <p:ph sz="quarter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36043" b="-36043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6721743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Third Parties and Financial Controls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1" u="sng" dirty="0" smtClean="0"/>
              <a:t>Bristol Meyers Squibb</a:t>
            </a:r>
            <a:r>
              <a:rPr lang="en-US" dirty="0"/>
              <a:t> </a:t>
            </a:r>
            <a:r>
              <a:rPr lang="en-US" dirty="0" smtClean="0"/>
              <a:t>bribery in China: employees </a:t>
            </a:r>
            <a:r>
              <a:rPr lang="en-US" dirty="0"/>
              <a:t>used fake invoices and receipts and other sources of cash to fund bribery program </a:t>
            </a:r>
            <a:endParaRPr lang="en-US" dirty="0" smtClean="0"/>
          </a:p>
          <a:p>
            <a:r>
              <a:rPr lang="en-US" b="1" u="sng" dirty="0" smtClean="0"/>
              <a:t>Mead Johnson</a:t>
            </a:r>
            <a:r>
              <a:rPr lang="en-US" dirty="0" smtClean="0"/>
              <a:t> bribery in China: distributors given marketing allowance </a:t>
            </a:r>
            <a:r>
              <a:rPr lang="en-US" dirty="0"/>
              <a:t>funds for marketing and </a:t>
            </a:r>
            <a:r>
              <a:rPr lang="en-US" dirty="0" smtClean="0"/>
              <a:t>failed to supervise and audit use of funds </a:t>
            </a:r>
          </a:p>
          <a:p>
            <a:r>
              <a:rPr lang="en-US" b="1" u="sng" dirty="0" smtClean="0"/>
              <a:t>Bio-Rad </a:t>
            </a:r>
            <a:r>
              <a:rPr lang="en-US" dirty="0" smtClean="0"/>
              <a:t>$</a:t>
            </a:r>
            <a:r>
              <a:rPr lang="en-US" dirty="0"/>
              <a:t>14.35 million </a:t>
            </a:r>
            <a:r>
              <a:rPr lang="en-US" dirty="0" smtClean="0"/>
              <a:t>settlement: no proof of bribery in Russia but internal controls violations</a:t>
            </a:r>
          </a:p>
          <a:p>
            <a:pPr lvl="1"/>
            <a:r>
              <a:rPr lang="en-US" dirty="0" smtClean="0"/>
              <a:t>Paid third parties in Russia commission </a:t>
            </a:r>
            <a:r>
              <a:rPr lang="en-US" dirty="0"/>
              <a:t>of 15-30 percent </a:t>
            </a:r>
            <a:r>
              <a:rPr lang="en-US" dirty="0" smtClean="0"/>
              <a:t>for </a:t>
            </a:r>
            <a:r>
              <a:rPr lang="en-US" dirty="0"/>
              <a:t>virtually no services</a:t>
            </a:r>
          </a:p>
          <a:p>
            <a:pPr lvl="1"/>
            <a:r>
              <a:rPr lang="en-US" dirty="0"/>
              <a:t>Senior managers approved despite knowledge of no services and ensured false </a:t>
            </a:r>
            <a:r>
              <a:rPr lang="en-US" dirty="0" smtClean="0"/>
              <a:t>entries</a:t>
            </a:r>
          </a:p>
          <a:p>
            <a:pPr lvl="1"/>
            <a:r>
              <a:rPr lang="en-US" dirty="0" smtClean="0"/>
              <a:t>International offices permitted to implement different internal controls from domestic system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99624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Third Parties – Customs Brokers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Ralph Lauren $1.6 million settlement</a:t>
            </a:r>
            <a:endParaRPr lang="en-US" dirty="0"/>
          </a:p>
          <a:p>
            <a:r>
              <a:rPr lang="en-US" dirty="0" smtClean="0"/>
              <a:t>Paid bribes to Argentinian customs officials to avoid paperwork and inspections process</a:t>
            </a:r>
          </a:p>
          <a:p>
            <a:r>
              <a:rPr lang="en-US" dirty="0" smtClean="0"/>
              <a:t>Customs broker paid bribes and submitted false invoices without backup documentation</a:t>
            </a:r>
          </a:p>
          <a:p>
            <a:r>
              <a:rPr lang="en-US" dirty="0" smtClean="0"/>
              <a:t>Used money for cash and gifts </a:t>
            </a:r>
            <a:r>
              <a:rPr lang="en-US" dirty="0"/>
              <a:t>(perfume, dresses and handbags valued at $400 to $14,000)</a:t>
            </a:r>
          </a:p>
          <a:p>
            <a:endParaRPr lang="en-US" dirty="0" smtClean="0"/>
          </a:p>
        </p:txBody>
      </p:sp>
      <p:pic>
        <p:nvPicPr>
          <p:cNvPr id="5" name="Content Placeholder 4" descr="audit3.jpeg"/>
          <p:cNvPicPr>
            <a:picLocks noGrp="1" noChangeAspect="1"/>
          </p:cNvPicPr>
          <p:nvPr>
            <p:ph sz="quarter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555" r="7555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6913933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Third Parties – Lessons Learned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>
          <a:xfrm>
            <a:off x="816864" y="1600200"/>
            <a:ext cx="10871200" cy="4749168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Resolve red flags</a:t>
            </a:r>
          </a:p>
          <a:p>
            <a:r>
              <a:rPr lang="en-US" dirty="0" smtClean="0"/>
              <a:t>Document your due diligence</a:t>
            </a:r>
          </a:p>
          <a:p>
            <a:r>
              <a:rPr lang="en-US" dirty="0" smtClean="0"/>
              <a:t>Know everyone in your distribution chain</a:t>
            </a:r>
          </a:p>
          <a:p>
            <a:pPr lvl="1"/>
            <a:r>
              <a:rPr lang="en-US" dirty="0" smtClean="0"/>
              <a:t>Hi-Tech channel partners</a:t>
            </a:r>
          </a:p>
          <a:p>
            <a:pPr lvl="1"/>
            <a:r>
              <a:rPr lang="en-US" dirty="0" smtClean="0"/>
              <a:t>Sub-distributors used for </a:t>
            </a:r>
            <a:r>
              <a:rPr lang="en-US" dirty="0" err="1" smtClean="0"/>
              <a:t>pharma</a:t>
            </a:r>
            <a:r>
              <a:rPr lang="en-US" dirty="0" smtClean="0"/>
              <a:t> and medical devices</a:t>
            </a:r>
          </a:p>
          <a:p>
            <a:r>
              <a:rPr lang="en-US" dirty="0" smtClean="0"/>
              <a:t>Deep discounts</a:t>
            </a:r>
          </a:p>
          <a:p>
            <a:r>
              <a:rPr lang="en-US" dirty="0" smtClean="0"/>
              <a:t>Verification of </a:t>
            </a:r>
            <a:r>
              <a:rPr lang="en-US" dirty="0" smtClean="0"/>
              <a:t>contracts and ensure appropriate compliance provisions</a:t>
            </a:r>
            <a:endParaRPr lang="en-US" dirty="0" smtClean="0"/>
          </a:p>
          <a:p>
            <a:r>
              <a:rPr lang="en-US" dirty="0" smtClean="0"/>
              <a:t>Heightened scrutiny for review of invoices, documentation, confirmation of services and linked to contracts</a:t>
            </a:r>
          </a:p>
          <a:p>
            <a:r>
              <a:rPr lang="en-US" dirty="0" smtClean="0"/>
              <a:t>Marketing development funds are monitored for proper use and </a:t>
            </a:r>
            <a:r>
              <a:rPr lang="en-US" dirty="0" smtClean="0"/>
              <a:t>audited</a:t>
            </a:r>
          </a:p>
          <a:p>
            <a:r>
              <a:rPr lang="en-US" dirty="0" smtClean="0"/>
              <a:t>Consistent internal controls across the organization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49435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Gifts, Hospitality, Travel: Pre-Approval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b="1" u="sng" dirty="0" err="1" smtClean="0"/>
              <a:t>Flir</a:t>
            </a:r>
            <a:r>
              <a:rPr lang="en-US" b="1" u="sng" dirty="0" smtClean="0"/>
              <a:t> Systems</a:t>
            </a:r>
            <a:r>
              <a:rPr lang="en-US" dirty="0" smtClean="0"/>
              <a:t> employees settled for improper GHT to Saudi Arabia officials</a:t>
            </a:r>
          </a:p>
          <a:p>
            <a:r>
              <a:rPr lang="en-US" dirty="0" smtClean="0"/>
              <a:t>Rolex watches and world tour prior to visiting FLIR facility</a:t>
            </a:r>
          </a:p>
          <a:p>
            <a:r>
              <a:rPr lang="en-US" dirty="0" smtClean="0"/>
              <a:t>Employees sought reimbursement after fact using fake invoices, cover ups and false book entries</a:t>
            </a:r>
          </a:p>
          <a:p>
            <a:r>
              <a:rPr lang="en-US" b="1" u="sng" dirty="0"/>
              <a:t>Bristol Meyers Squibb</a:t>
            </a:r>
            <a:r>
              <a:rPr lang="en-US" b="1" dirty="0"/>
              <a:t> </a:t>
            </a:r>
            <a:r>
              <a:rPr lang="en-US" dirty="0"/>
              <a:t>implemented a prospective pre-approval expense process (remediation 100 percent pre-approval) </a:t>
            </a:r>
            <a:endParaRPr lang="en-US" dirty="0" smtClean="0"/>
          </a:p>
          <a:p>
            <a:endParaRPr lang="en-US" dirty="0"/>
          </a:p>
        </p:txBody>
      </p:sp>
      <p:pic>
        <p:nvPicPr>
          <p:cNvPr id="5" name="Content Placeholder 4" descr="gifts.jpeg"/>
          <p:cNvPicPr>
            <a:picLocks noGrp="1" noChangeAspect="1"/>
          </p:cNvPicPr>
          <p:nvPr>
            <p:ph sz="quarter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47" b="1347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6282767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Gifts, Hospitality and Travel – Internal Controls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pPr lvl="0"/>
            <a:r>
              <a:rPr lang="en-US" dirty="0" smtClean="0"/>
              <a:t>BHP Billiton settlement for GHT sponsorships for Beijing 2008 Olympics</a:t>
            </a:r>
          </a:p>
          <a:p>
            <a:pPr lvl="0"/>
            <a:r>
              <a:rPr lang="en-US" dirty="0" smtClean="0"/>
              <a:t>Invited </a:t>
            </a:r>
            <a:r>
              <a:rPr lang="en-US" dirty="0"/>
              <a:t>176 government officials and SOE employees; 60 (and spouses) attended at company’s expense.  Total package $12k to $16k per excursion.</a:t>
            </a:r>
          </a:p>
          <a:p>
            <a:r>
              <a:rPr lang="en-US" dirty="0"/>
              <a:t>Overall purpose was to promote business and “leverage” relationships</a:t>
            </a:r>
          </a:p>
          <a:p>
            <a:r>
              <a:rPr lang="en-US" b="1" dirty="0"/>
              <a:t>Internal control deficiencies</a:t>
            </a:r>
          </a:p>
          <a:p>
            <a:pPr lvl="1">
              <a:buSzPct val="120000"/>
              <a:buFont typeface="Wingdings" charset="2"/>
              <a:buChar char="ü"/>
            </a:pPr>
            <a:r>
              <a:rPr lang="en-US" dirty="0"/>
              <a:t>No independent legal or compliance review of applications outside business unit</a:t>
            </a:r>
          </a:p>
          <a:p>
            <a:pPr lvl="1">
              <a:buSzPct val="120000"/>
              <a:buFont typeface="Wingdings" charset="2"/>
              <a:buChar char="ü"/>
            </a:pPr>
            <a:r>
              <a:rPr lang="en-US" dirty="0"/>
              <a:t>Business managers had sole and exclusive authority to approve application</a:t>
            </a:r>
          </a:p>
          <a:p>
            <a:pPr lvl="1">
              <a:buSzPct val="120000"/>
              <a:buFont typeface="Wingdings" charset="2"/>
              <a:buChar char="ü"/>
            </a:pPr>
            <a:r>
              <a:rPr lang="en-US" dirty="0"/>
              <a:t>Hospitality applications were inaccurate and incomplete, failed to identify person as government official (even when ongoing negotiations for mining rights)</a:t>
            </a:r>
          </a:p>
          <a:p>
            <a:pPr lvl="1">
              <a:buSzPct val="120000"/>
              <a:buFont typeface="Wingdings" charset="2"/>
              <a:buChar char="ü"/>
            </a:pPr>
            <a:r>
              <a:rPr lang="en-US" dirty="0"/>
              <a:t>Applications had cut and paste entries</a:t>
            </a:r>
          </a:p>
          <a:p>
            <a:pPr lvl="1">
              <a:buSzPct val="120000"/>
              <a:buFont typeface="Wingdings" charset="2"/>
              <a:buChar char="ü"/>
            </a:pPr>
            <a:r>
              <a:rPr lang="en-US" dirty="0"/>
              <a:t>No training on how to complete form and whether invitation complied with business code</a:t>
            </a:r>
          </a:p>
          <a:p>
            <a:pPr lvl="1">
              <a:buSzPct val="120000"/>
              <a:buFont typeface="Wingdings" charset="2"/>
              <a:buChar char="ü"/>
            </a:pPr>
            <a:r>
              <a:rPr lang="en-US" dirty="0"/>
              <a:t>No coordination with other parts of company having interactions with same individuals or entities</a:t>
            </a:r>
          </a:p>
          <a:p>
            <a:endParaRPr lang="en-US" dirty="0"/>
          </a:p>
          <a:p>
            <a:pPr lvl="0"/>
            <a:endParaRPr lang="en-US" dirty="0" smtClean="0"/>
          </a:p>
          <a:p>
            <a:pPr lvl="0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92555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Lessons Learned: Gifts, Hospitality and Travel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816864" y="1600200"/>
            <a:ext cx="10871200" cy="4803786"/>
          </a:xfrm>
        </p:spPr>
        <p:txBody>
          <a:bodyPr/>
          <a:lstStyle/>
          <a:p>
            <a:r>
              <a:rPr lang="en-US" dirty="0" smtClean="0"/>
              <a:t>Written policies and procedures</a:t>
            </a:r>
          </a:p>
          <a:p>
            <a:r>
              <a:rPr lang="en-US" dirty="0" smtClean="0"/>
              <a:t>Pre-approval requirement for thresholds (not 100%)</a:t>
            </a:r>
          </a:p>
          <a:p>
            <a:r>
              <a:rPr lang="en-US" dirty="0" smtClean="0"/>
              <a:t>Legal or compliance review (in field or headquarters) outside of business units</a:t>
            </a:r>
          </a:p>
          <a:p>
            <a:r>
              <a:rPr lang="en-US" dirty="0" smtClean="0"/>
              <a:t>Identify and adopt separate standards for government officials</a:t>
            </a:r>
          </a:p>
          <a:p>
            <a:r>
              <a:rPr lang="en-US" dirty="0" smtClean="0"/>
              <a:t>Train on forms and standards</a:t>
            </a:r>
          </a:p>
          <a:p>
            <a:r>
              <a:rPr lang="en-US" dirty="0" smtClean="0"/>
              <a:t>Audit records to ensure no cut and paste or circumvention schemes</a:t>
            </a:r>
          </a:p>
          <a:p>
            <a:r>
              <a:rPr lang="en-US" dirty="0" smtClean="0"/>
              <a:t>Scrutinize plans to visit facilities and sponsorship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83754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Hiring of Relatives of Government Officials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b="1" u="sng" dirty="0" smtClean="0"/>
              <a:t>BNY Mellon</a:t>
            </a:r>
            <a:r>
              <a:rPr lang="en-US" dirty="0" smtClean="0"/>
              <a:t> $</a:t>
            </a:r>
            <a:r>
              <a:rPr lang="en-US" dirty="0"/>
              <a:t>14.8 million settlement </a:t>
            </a:r>
            <a:r>
              <a:rPr lang="en-US" dirty="0" smtClean="0"/>
              <a:t>for hiring 3 </a:t>
            </a:r>
            <a:r>
              <a:rPr lang="en-US" dirty="0"/>
              <a:t>interns to curry favor with 2 government officials from Middle Eastern sovereign wealth fund</a:t>
            </a:r>
          </a:p>
          <a:p>
            <a:r>
              <a:rPr lang="en-US" dirty="0" smtClean="0"/>
              <a:t>Competitive intern program and circumvented existing program</a:t>
            </a:r>
            <a:endParaRPr lang="en-US" dirty="0"/>
          </a:p>
          <a:p>
            <a:r>
              <a:rPr lang="en-US" dirty="0" smtClean="0"/>
              <a:t>Created separate intern program just for them</a:t>
            </a:r>
          </a:p>
          <a:p>
            <a:r>
              <a:rPr lang="en-US" dirty="0" smtClean="0"/>
              <a:t>Did not meet or interview candidates </a:t>
            </a:r>
          </a:p>
          <a:p>
            <a:r>
              <a:rPr lang="en-US" dirty="0" smtClean="0"/>
              <a:t>2 interns paid higher rates and all 3 poorly performed</a:t>
            </a:r>
          </a:p>
          <a:p>
            <a:endParaRPr lang="en-US" dirty="0"/>
          </a:p>
        </p:txBody>
      </p:sp>
      <p:pic>
        <p:nvPicPr>
          <p:cNvPr id="5" name="Content Placeholder 4" descr="bny4.jpeg"/>
          <p:cNvPicPr>
            <a:picLocks noGrp="1" noChangeAspect="1"/>
          </p:cNvPicPr>
          <p:nvPr>
            <p:ph sz="quarter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28782" b="-28782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36044233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>
      <p:transition spd="med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Pre-Acquisition </a:t>
            </a:r>
            <a:r>
              <a:rPr lang="en-US" dirty="0"/>
              <a:t>D</a:t>
            </a:r>
            <a:r>
              <a:rPr lang="en-US" dirty="0" smtClean="0"/>
              <a:t>ue </a:t>
            </a:r>
            <a:r>
              <a:rPr lang="en-US" dirty="0"/>
              <a:t>D</a:t>
            </a:r>
            <a:r>
              <a:rPr lang="en-US" dirty="0" smtClean="0"/>
              <a:t>iligence and Integration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b="1" u="sng" dirty="0" smtClean="0"/>
              <a:t>Goodyear</a:t>
            </a:r>
            <a:r>
              <a:rPr lang="en-US" dirty="0" smtClean="0"/>
              <a:t> acquired two African companies</a:t>
            </a:r>
          </a:p>
          <a:p>
            <a:r>
              <a:rPr lang="en-US" dirty="0" smtClean="0"/>
              <a:t>Due diligence failed to uncover bribery</a:t>
            </a:r>
          </a:p>
          <a:p>
            <a:r>
              <a:rPr lang="en-US" dirty="0" smtClean="0"/>
              <a:t>Goodyear failed </a:t>
            </a:r>
            <a:r>
              <a:rPr lang="en-US" dirty="0"/>
              <a:t>to implement robust integration </a:t>
            </a:r>
            <a:r>
              <a:rPr lang="en-US" dirty="0" smtClean="0"/>
              <a:t>process</a:t>
            </a:r>
          </a:p>
          <a:p>
            <a:r>
              <a:rPr lang="en-US" dirty="0" smtClean="0"/>
              <a:t>Integration requires “FCPA audit”</a:t>
            </a:r>
            <a:endParaRPr lang="en-US" dirty="0"/>
          </a:p>
          <a:p>
            <a:endParaRPr lang="en-US" dirty="0"/>
          </a:p>
        </p:txBody>
      </p:sp>
      <p:pic>
        <p:nvPicPr>
          <p:cNvPr id="5" name="Content Placeholder 4" descr="goodyear.jpeg"/>
          <p:cNvPicPr>
            <a:picLocks noGrp="1" noChangeAspect="1"/>
          </p:cNvPicPr>
          <p:nvPr>
            <p:ph sz="quarter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8899" b="-8899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8195716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>
      <p:transition spd="med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Internal Investigations and Audits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en-US" b="1" u="sng" dirty="0"/>
              <a:t>B</a:t>
            </a:r>
            <a:r>
              <a:rPr lang="en-US" b="1" u="sng" dirty="0" smtClean="0"/>
              <a:t>ristol Meyers Squibb</a:t>
            </a:r>
            <a:r>
              <a:rPr lang="en-US" dirty="0" smtClean="0"/>
              <a:t> internal audit identified weaknesses relating to gifts and hospitality controls in China</a:t>
            </a:r>
          </a:p>
          <a:p>
            <a:pPr lvl="0"/>
            <a:r>
              <a:rPr lang="en-US" dirty="0" smtClean="0"/>
              <a:t>Audit findings were not remedied </a:t>
            </a:r>
            <a:endParaRPr lang="en-US" dirty="0"/>
          </a:p>
          <a:p>
            <a:pPr lvl="0"/>
            <a:r>
              <a:rPr lang="en-US" b="1" u="sng" dirty="0" smtClean="0"/>
              <a:t>Mead Johnson</a:t>
            </a:r>
            <a:r>
              <a:rPr lang="en-US" dirty="0" smtClean="0"/>
              <a:t> conducted internal investigation of China activities in 2011 and did not uncover bribery activity</a:t>
            </a:r>
          </a:p>
          <a:p>
            <a:pPr lvl="0"/>
            <a:r>
              <a:rPr lang="en-US" dirty="0" smtClean="0"/>
              <a:t>Two years later outside counsel conducted internal investigation and uncovered bribery scheme</a:t>
            </a:r>
          </a:p>
          <a:p>
            <a:pPr lvl="0"/>
            <a:endParaRPr lang="en-US" dirty="0"/>
          </a:p>
          <a:p>
            <a:endParaRPr lang="en-US" dirty="0"/>
          </a:p>
        </p:txBody>
      </p:sp>
      <p:pic>
        <p:nvPicPr>
          <p:cNvPr id="4" name="Content Placeholder 3" descr="audit.jpeg"/>
          <p:cNvPicPr>
            <a:picLocks noGrp="1" noChangeAspect="1"/>
          </p:cNvPicPr>
          <p:nvPr>
            <p:ph sz="quarter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7831" b="-17831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2078241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FCPA Enforcement Settlements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Highlight nature of misconduct</a:t>
            </a:r>
          </a:p>
          <a:p>
            <a:r>
              <a:rPr lang="en-US" dirty="0" smtClean="0"/>
              <a:t>How did violation(s) occur?</a:t>
            </a:r>
          </a:p>
          <a:p>
            <a:r>
              <a:rPr lang="en-US" dirty="0" smtClean="0"/>
              <a:t>Corporate board and/or senior management involvement?</a:t>
            </a:r>
          </a:p>
          <a:p>
            <a:r>
              <a:rPr lang="en-US" dirty="0" smtClean="0"/>
              <a:t>Financial access to money?</a:t>
            </a:r>
          </a:p>
          <a:p>
            <a:r>
              <a:rPr lang="en-US" dirty="0"/>
              <a:t>Breakdown in internal controls</a:t>
            </a:r>
          </a:p>
          <a:p>
            <a:r>
              <a:rPr lang="en-US" dirty="0" smtClean="0"/>
              <a:t>Compliance control (e.g. gifts)</a:t>
            </a:r>
          </a:p>
          <a:p>
            <a:r>
              <a:rPr lang="en-US" dirty="0" smtClean="0"/>
              <a:t>Third party due diligence and monitoring/audits</a:t>
            </a:r>
          </a:p>
          <a:p>
            <a:endParaRPr lang="en-US" dirty="0"/>
          </a:p>
        </p:txBody>
      </p:sp>
      <p:pic>
        <p:nvPicPr>
          <p:cNvPr id="3" name="Content Placeholder 2" descr="doj.jpeg"/>
          <p:cNvPicPr>
            <a:picLocks noGrp="1" noChangeAspect="1"/>
          </p:cNvPicPr>
          <p:nvPr>
            <p:ph sz="quarter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291" r="12291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34616046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>
      <p:transition spd="med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Investigation and Audit Lessons Learned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Internal Investigation and Internal Audit functions need independence</a:t>
            </a:r>
          </a:p>
          <a:p>
            <a:r>
              <a:rPr lang="en-US" dirty="0" smtClean="0"/>
              <a:t>Internal Investigation standards and policies/procedures</a:t>
            </a:r>
          </a:p>
          <a:p>
            <a:r>
              <a:rPr lang="en-US" dirty="0" smtClean="0"/>
              <a:t>Transparency and consistent review and resolution of cases</a:t>
            </a:r>
          </a:p>
          <a:p>
            <a:r>
              <a:rPr lang="en-US" dirty="0" smtClean="0"/>
              <a:t>Reporting to board on regular basis and use of statistics in corporate sustainability reporting</a:t>
            </a:r>
          </a:p>
          <a:p>
            <a:r>
              <a:rPr lang="en-US" dirty="0" smtClean="0"/>
              <a:t>Internal Audit function has authority to identify weaknesses and enforce remediation</a:t>
            </a:r>
          </a:p>
          <a:p>
            <a:r>
              <a:rPr lang="en-US" dirty="0" smtClean="0"/>
              <a:t>Internal Audit reports to Audit Committee on status of remediation efforts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01898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>
      <p:transition spd="med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Violations and Remediation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816864" y="1600199"/>
            <a:ext cx="10871200" cy="4817441"/>
          </a:xfrm>
        </p:spPr>
        <p:txBody>
          <a:bodyPr>
            <a:normAutofit fontScale="92500" lnSpcReduction="10000"/>
          </a:bodyPr>
          <a:lstStyle/>
          <a:p>
            <a:r>
              <a:rPr lang="en-US" sz="3200" b="1" u="sng" dirty="0" smtClean="0"/>
              <a:t>Parker Drilling</a:t>
            </a:r>
            <a:r>
              <a:rPr lang="en-US" sz="3200" b="1" dirty="0" smtClean="0"/>
              <a:t> </a:t>
            </a:r>
            <a:r>
              <a:rPr lang="en-US" sz="3200" dirty="0" smtClean="0"/>
              <a:t>bribery scheme with DPA and $11.76 million fine in </a:t>
            </a:r>
            <a:r>
              <a:rPr lang="en-US" sz="3200" dirty="0" err="1" smtClean="0"/>
              <a:t>Panalpina</a:t>
            </a:r>
            <a:r>
              <a:rPr lang="en-US" sz="3200" dirty="0" smtClean="0"/>
              <a:t> case</a:t>
            </a:r>
          </a:p>
          <a:p>
            <a:r>
              <a:rPr lang="en-US" sz="3200" dirty="0" err="1" smtClean="0"/>
              <a:t>Panalpina</a:t>
            </a:r>
            <a:r>
              <a:rPr lang="en-US" sz="3200" dirty="0" smtClean="0"/>
              <a:t> </a:t>
            </a:r>
            <a:r>
              <a:rPr lang="en-US" sz="3200" dirty="0"/>
              <a:t>(third party) </a:t>
            </a:r>
            <a:r>
              <a:rPr lang="en-US" sz="3200" dirty="0" smtClean="0"/>
              <a:t>paid </a:t>
            </a:r>
            <a:r>
              <a:rPr lang="en-US" sz="3200" dirty="0"/>
              <a:t>bribes to reduce regulatory fine in Nigeria for failure to pay permit fees</a:t>
            </a:r>
          </a:p>
          <a:p>
            <a:r>
              <a:rPr lang="en-US" sz="3200" dirty="0" smtClean="0"/>
              <a:t>Extensive </a:t>
            </a:r>
            <a:r>
              <a:rPr lang="en-US" sz="3200" dirty="0"/>
              <a:t>remediation during investigation </a:t>
            </a:r>
          </a:p>
          <a:p>
            <a:pPr lvl="1"/>
            <a:r>
              <a:rPr lang="en-US" dirty="0"/>
              <a:t>Terminated officers, employees, or agents primarily responsible for the corrupt payments;</a:t>
            </a:r>
          </a:p>
          <a:p>
            <a:pPr lvl="1"/>
            <a:r>
              <a:rPr lang="en-US" dirty="0"/>
              <a:t>Enhanced scrutiny of high-risk third-party agents and transactions; </a:t>
            </a:r>
          </a:p>
          <a:p>
            <a:pPr lvl="1"/>
            <a:r>
              <a:rPr lang="en-US" dirty="0"/>
              <a:t>Increased training and testing </a:t>
            </a:r>
            <a:r>
              <a:rPr lang="en-US" dirty="0" smtClean="0"/>
              <a:t>requirements of employees and agents</a:t>
            </a:r>
            <a:endParaRPr lang="en-US" dirty="0"/>
          </a:p>
          <a:p>
            <a:pPr lvl="1"/>
            <a:r>
              <a:rPr lang="en-US" dirty="0"/>
              <a:t>Instituted heightened review </a:t>
            </a:r>
            <a:r>
              <a:rPr lang="en-US" dirty="0" smtClean="0"/>
              <a:t>and auditing of </a:t>
            </a:r>
            <a:r>
              <a:rPr lang="en-US" dirty="0"/>
              <a:t>proposals and other transactional documents </a:t>
            </a:r>
            <a:r>
              <a:rPr lang="en-US" dirty="0" smtClean="0"/>
              <a:t>relating to contracts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57338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>
      <p:transition spd="med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Proactive Audits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816864" y="1600199"/>
            <a:ext cx="10871200" cy="4885713"/>
          </a:xfrm>
        </p:spPr>
        <p:txBody>
          <a:bodyPr>
            <a:normAutofit/>
          </a:bodyPr>
          <a:lstStyle/>
          <a:p>
            <a:r>
              <a:rPr lang="en-US" b="1" u="sng" dirty="0" smtClean="0"/>
              <a:t>Pfizer</a:t>
            </a:r>
            <a:r>
              <a:rPr lang="en-US" dirty="0" smtClean="0"/>
              <a:t> $60 million settlement for bribes paid to healthcare professionals and regulators </a:t>
            </a:r>
          </a:p>
          <a:p>
            <a:r>
              <a:rPr lang="en-US" dirty="0" smtClean="0"/>
              <a:t>Remediation plan and settlement included proactive audits</a:t>
            </a:r>
          </a:p>
          <a:p>
            <a:r>
              <a:rPr lang="en-US" dirty="0" smtClean="0"/>
              <a:t>5 High-Risk market reviews</a:t>
            </a:r>
          </a:p>
          <a:p>
            <a:r>
              <a:rPr lang="en-US" dirty="0" smtClean="0"/>
              <a:t>FCPA Review Team (Compliance and Legal, and possible auditors)</a:t>
            </a:r>
          </a:p>
          <a:p>
            <a:r>
              <a:rPr lang="en-US" dirty="0" smtClean="0"/>
              <a:t>Review of representative samples of contracts with and payments to healthcare professionals</a:t>
            </a:r>
          </a:p>
          <a:p>
            <a:r>
              <a:rPr lang="en-US" dirty="0" smtClean="0"/>
              <a:t>Action plans with mandatory remedial steps</a:t>
            </a:r>
          </a:p>
          <a:p>
            <a:r>
              <a:rPr lang="en-US" dirty="0" smtClean="0"/>
              <a:t>Review of books and records of sample of distributors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58249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>
      <p:transition spd="med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664633" y="384176"/>
            <a:ext cx="9939867" cy="822325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40000"/>
                  <a:satMod val="150000"/>
                  <a:lumMod val="100000"/>
                  <a:alpha val="28000"/>
                </a:schemeClr>
              </a:gs>
              <a:gs pos="100000">
                <a:schemeClr val="accent3">
                  <a:tint val="70000"/>
                  <a:shade val="100000"/>
                  <a:satMod val="200000"/>
                  <a:lumMod val="100000"/>
                  <a:alpha val="28000"/>
                </a:schemeClr>
              </a:gs>
            </a:gsLst>
            <a:lin ang="5400000" scaled="1"/>
            <a:tileRect/>
          </a:gra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267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62500" lnSpcReduction="20000"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D51CF98E-8D27-1549-A974-2283C74A68CD}" type="slidenum">
              <a:rPr lang="en-US" sz="1800"/>
              <a:pPr eaLnBrk="1" hangingPunct="1"/>
              <a:t>23</a:t>
            </a:fld>
            <a:endParaRPr lang="en-US" sz="1800"/>
          </a:p>
        </p:txBody>
      </p:sp>
      <p:pic>
        <p:nvPicPr>
          <p:cNvPr id="11268" name="Picture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438400"/>
            <a:ext cx="3149600" cy="3352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69" name="Picture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49600" y="2514600"/>
            <a:ext cx="3166533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70" name="Picture 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99200" y="2514600"/>
            <a:ext cx="30734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71" name="Picture 9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47200" y="2514600"/>
            <a:ext cx="28448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Publications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68970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mv="urn:schemas-microsoft-com:mac:vml"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838200" y="396298"/>
            <a:ext cx="10515600" cy="548975"/>
          </a:xfrm>
        </p:spPr>
        <p:txBody>
          <a:bodyPr>
            <a:normAutofit fontScale="90000"/>
          </a:bodyPr>
          <a:lstStyle/>
          <a:p>
            <a:r>
              <a:rPr lang="en-US" sz="3600" dirty="0" smtClean="0"/>
              <a:t>Volkov Law Group</a:t>
            </a:r>
            <a:endParaRPr lang="en-US" sz="36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Boutique law firm</a:t>
            </a:r>
          </a:p>
          <a:p>
            <a:r>
              <a:rPr lang="en-US" dirty="0" smtClean="0"/>
              <a:t>Michael Volkov and 4 Members</a:t>
            </a:r>
          </a:p>
          <a:p>
            <a:r>
              <a:rPr lang="en-US" dirty="0" smtClean="0"/>
              <a:t>Corruption Crime and Compliance Blog</a:t>
            </a:r>
          </a:p>
          <a:p>
            <a:r>
              <a:rPr lang="en-US" dirty="0" smtClean="0"/>
              <a:t>Expertise in anti-corruption compliance, sanctions compliance, enforcement defense and internal investigations</a:t>
            </a:r>
          </a:p>
          <a:p>
            <a:r>
              <a:rPr lang="en-US" dirty="0" smtClean="0"/>
              <a:t>In-House Training Program Offering</a:t>
            </a:r>
          </a:p>
          <a:p>
            <a:r>
              <a:rPr lang="en-US" sz="3200" b="1" dirty="0" smtClean="0"/>
              <a:t>Michael Volkov: </a:t>
            </a:r>
            <a:r>
              <a:rPr lang="en-US" sz="3200" b="1" dirty="0" smtClean="0">
                <a:hlinkClick r:id="rId2"/>
              </a:rPr>
              <a:t>Mvolkov@volkovlaw.com</a:t>
            </a:r>
            <a:r>
              <a:rPr lang="en-US" sz="3200" b="1" dirty="0" smtClean="0"/>
              <a:t>: (240) 505-1992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4847" y="1592879"/>
            <a:ext cx="4259092" cy="12178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9093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Compliance Program “Best Practices”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Schedule C remediation</a:t>
            </a:r>
          </a:p>
          <a:p>
            <a:r>
              <a:rPr lang="en-US" dirty="0" smtClean="0"/>
              <a:t>Provisions have slowly been adopted as “minimum” or “best practice”</a:t>
            </a:r>
          </a:p>
          <a:p>
            <a:r>
              <a:rPr lang="en-US" dirty="0" smtClean="0"/>
              <a:t>FCPA Guidance “Hallmarks” set out expectations</a:t>
            </a:r>
          </a:p>
          <a:p>
            <a:r>
              <a:rPr lang="en-US" dirty="0" smtClean="0"/>
              <a:t>Settlement actions provide important lessons</a:t>
            </a:r>
            <a:endParaRPr lang="en-US" dirty="0"/>
          </a:p>
        </p:txBody>
      </p:sp>
      <p:pic>
        <p:nvPicPr>
          <p:cNvPr id="5" name="Content Placeholder 4" descr="best.jpeg"/>
          <p:cNvPicPr>
            <a:picLocks noGrp="1" noChangeAspect="1"/>
          </p:cNvPicPr>
          <p:nvPr>
            <p:ph sz="quarter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4601" b="-4601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7745000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FCPA Guidance Incentives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90000"/>
              </a:lnSpc>
            </a:pPr>
            <a:r>
              <a:rPr lang="en-US" sz="3200" dirty="0"/>
              <a:t>DOJ and SEC Guidance in 2012 is keyed to “effective” compliance program definition from US Sentencing Guidelines</a:t>
            </a:r>
          </a:p>
          <a:p>
            <a:pPr>
              <a:lnSpc>
                <a:spcPct val="90000"/>
              </a:lnSpc>
            </a:pPr>
            <a:endParaRPr lang="en-US" sz="3200" dirty="0"/>
          </a:p>
          <a:p>
            <a:pPr>
              <a:lnSpc>
                <a:spcPct val="90000"/>
              </a:lnSpc>
            </a:pPr>
            <a:r>
              <a:rPr lang="en-US" sz="3200" dirty="0"/>
              <a:t>Guidance reiterates significant incentives to design and implement “effective” compliance program – amount of fine, declination, DPA or NPA, or </a:t>
            </a:r>
            <a:r>
              <a:rPr lang="en-US" sz="3200" dirty="0" err="1"/>
              <a:t>monitorship</a:t>
            </a:r>
            <a:endParaRPr lang="en-US" sz="3200" dirty="0"/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sz="3200" dirty="0"/>
          </a:p>
          <a:p>
            <a:pPr>
              <a:lnSpc>
                <a:spcPct val="90000"/>
              </a:lnSpc>
            </a:pPr>
            <a:r>
              <a:rPr lang="en-US" sz="3200" dirty="0"/>
              <a:t>“</a:t>
            </a:r>
            <a:r>
              <a:rPr lang="en-US" sz="3200" b="1" i="1" dirty="0"/>
              <a:t>In appropriate circumstances, DOJ and SEC may decline to pursue charges against a company based on the company’s effective compliance program, or may otherwise seek to reward a company for its program, even when that program did not prevent the particular underlying FCPA violation that gave rise to the investigation</a:t>
            </a:r>
            <a:r>
              <a:rPr lang="en-US" sz="3200" i="1" dirty="0"/>
              <a:t>.”</a:t>
            </a:r>
            <a:r>
              <a:rPr lang="en-US" sz="32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7295224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New Standard: Compliance </a:t>
            </a:r>
            <a:r>
              <a:rPr lang="en-US" dirty="0"/>
              <a:t>Program </a:t>
            </a:r>
            <a:r>
              <a:rPr lang="en-US" dirty="0" smtClean="0"/>
              <a:t>Metrics from Caldwell Speech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168487530"/>
              </p:ext>
            </p:extLst>
          </p:nvPr>
        </p:nvGraphicFramePr>
        <p:xfrm>
          <a:off x="284997" y="1600200"/>
          <a:ext cx="11585195" cy="51273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35638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Compliance Subject Areas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Corporate board governance</a:t>
            </a:r>
          </a:p>
          <a:p>
            <a:r>
              <a:rPr lang="en-US" dirty="0" smtClean="0"/>
              <a:t>Senior management role</a:t>
            </a:r>
          </a:p>
          <a:p>
            <a:r>
              <a:rPr lang="en-US" dirty="0" smtClean="0"/>
              <a:t>Third Parties</a:t>
            </a:r>
          </a:p>
          <a:p>
            <a:r>
              <a:rPr lang="en-US" dirty="0" smtClean="0"/>
              <a:t>Due diligence</a:t>
            </a:r>
          </a:p>
          <a:p>
            <a:r>
              <a:rPr lang="en-US" dirty="0" smtClean="0"/>
              <a:t>Distribution Partners</a:t>
            </a:r>
            <a:endParaRPr lang="en-US" dirty="0" smtClean="0"/>
          </a:p>
          <a:p>
            <a:r>
              <a:rPr lang="en-US" dirty="0" smtClean="0"/>
              <a:t>Financial controls</a:t>
            </a:r>
          </a:p>
          <a:p>
            <a:r>
              <a:rPr lang="en-US" dirty="0" smtClean="0"/>
              <a:t>Customs interactions</a:t>
            </a:r>
            <a:endParaRPr lang="en-US" dirty="0" smtClean="0"/>
          </a:p>
          <a:p>
            <a:r>
              <a:rPr lang="en-US" dirty="0" smtClean="0"/>
              <a:t>Gifts, hospitality and travel: Pre-approval and controls</a:t>
            </a:r>
          </a:p>
          <a:p>
            <a:r>
              <a:rPr lang="en-US" dirty="0" smtClean="0"/>
              <a:t>Hiring of Relatives</a:t>
            </a:r>
          </a:p>
          <a:p>
            <a:r>
              <a:rPr lang="en-US" dirty="0" smtClean="0"/>
              <a:t>Pre-acquisition due diligence and integration</a:t>
            </a:r>
          </a:p>
          <a:p>
            <a:r>
              <a:rPr lang="en-US" dirty="0" smtClean="0"/>
              <a:t>Internal </a:t>
            </a:r>
            <a:r>
              <a:rPr lang="en-US" dirty="0"/>
              <a:t>I</a:t>
            </a:r>
            <a:r>
              <a:rPr lang="en-US" dirty="0" smtClean="0"/>
              <a:t>nvestigations </a:t>
            </a:r>
            <a:r>
              <a:rPr lang="en-US" dirty="0" smtClean="0"/>
              <a:t>and </a:t>
            </a:r>
            <a:r>
              <a:rPr lang="en-US" dirty="0" smtClean="0"/>
              <a:t>Audit</a:t>
            </a:r>
          </a:p>
          <a:p>
            <a:r>
              <a:rPr lang="en-US" dirty="0" smtClean="0"/>
              <a:t>Violations and Remediation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/>
        <p:txBody>
          <a:bodyPr>
            <a:normAutofit fontScale="70000" lnSpcReduction="20000"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38414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Corporate Board Oversight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sz="2600" dirty="0" smtClean="0"/>
              <a:t>Board responsibility to oversee and monitor company’s ethics and compliance program</a:t>
            </a:r>
          </a:p>
          <a:p>
            <a:r>
              <a:rPr lang="en-US" sz="2600" b="1" u="sng" dirty="0" err="1" smtClean="0"/>
              <a:t>BizJet</a:t>
            </a:r>
            <a:r>
              <a:rPr lang="en-US" sz="2600" dirty="0" smtClean="0"/>
              <a:t> (aircraft maintenance company) March 2012, resulting in DPA </a:t>
            </a:r>
            <a:r>
              <a:rPr lang="en-US" sz="2600" dirty="0"/>
              <a:t>and payment of $11.8 </a:t>
            </a:r>
            <a:r>
              <a:rPr lang="en-US" sz="2600" dirty="0" smtClean="0"/>
              <a:t>million</a:t>
            </a:r>
          </a:p>
          <a:p>
            <a:pPr lvl="1"/>
            <a:r>
              <a:rPr lang="en-US" dirty="0" smtClean="0"/>
              <a:t>Bribery payments made through shell company to foreign officials in Mexico and Panama</a:t>
            </a:r>
          </a:p>
          <a:p>
            <a:pPr lvl="1"/>
            <a:r>
              <a:rPr lang="en-US" dirty="0" smtClean="0"/>
              <a:t>Scheme was presented and discussed at board meeting – Nothing was done</a:t>
            </a:r>
          </a:p>
          <a:p>
            <a:r>
              <a:rPr lang="en-US" sz="2600" b="1" u="sng" dirty="0" err="1" smtClean="0"/>
              <a:t>VimpelCom</a:t>
            </a:r>
            <a:r>
              <a:rPr lang="en-US" sz="2600" dirty="0" smtClean="0"/>
              <a:t>: recent settlement $779 million </a:t>
            </a:r>
          </a:p>
          <a:p>
            <a:r>
              <a:rPr lang="en-US" sz="2600" dirty="0" smtClean="0"/>
              <a:t>Board requested opinion letter to proceed with acquisition of 2 companies, one of which was owned by foreign official</a:t>
            </a:r>
          </a:p>
          <a:p>
            <a:r>
              <a:rPr lang="en-US" sz="2600" dirty="0" smtClean="0"/>
              <a:t>Failed to confirm beneficial ownership information</a:t>
            </a:r>
          </a:p>
          <a:p>
            <a:r>
              <a:rPr lang="en-US" sz="2600" dirty="0" smtClean="0"/>
              <a:t>Senior executives failed to provide information to law firm</a:t>
            </a:r>
          </a:p>
          <a:p>
            <a:endParaRPr lang="en-US" dirty="0"/>
          </a:p>
        </p:txBody>
      </p:sp>
      <p:pic>
        <p:nvPicPr>
          <p:cNvPr id="5" name="Content Placeholder 4" descr="board10.jpeg"/>
          <p:cNvPicPr>
            <a:picLocks noGrp="1" noChangeAspect="1"/>
          </p:cNvPicPr>
          <p:nvPr>
            <p:ph sz="quarter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000" r="16000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35842335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Senior management: C-Suite Risks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b="1" u="sng" dirty="0" smtClean="0"/>
              <a:t>Avon</a:t>
            </a:r>
            <a:r>
              <a:rPr lang="en-US" dirty="0" smtClean="0"/>
              <a:t> senior executives learned of bribery scheme in China to secure regulatory approval for door-to-door sales</a:t>
            </a:r>
          </a:p>
          <a:p>
            <a:r>
              <a:rPr lang="en-US" dirty="0" smtClean="0"/>
              <a:t>Cash</a:t>
            </a:r>
            <a:r>
              <a:rPr lang="en-US" dirty="0"/>
              <a:t>, gifts, meals, travel all used to fund bribery scheme</a:t>
            </a:r>
          </a:p>
          <a:p>
            <a:r>
              <a:rPr lang="en-US" dirty="0"/>
              <a:t>Internal audit </a:t>
            </a:r>
            <a:r>
              <a:rPr lang="en-US" dirty="0" smtClean="0"/>
              <a:t>China discovered </a:t>
            </a:r>
            <a:r>
              <a:rPr lang="en-US" dirty="0"/>
              <a:t>bribery scheme</a:t>
            </a:r>
          </a:p>
          <a:p>
            <a:r>
              <a:rPr lang="en-US" dirty="0" smtClean="0"/>
              <a:t>CFO and Internal Auditor ordered </a:t>
            </a:r>
            <a:r>
              <a:rPr lang="en-US" dirty="0"/>
              <a:t>sanitizing of audit report and directed auditor to gather copies of initial report to </a:t>
            </a:r>
            <a:r>
              <a:rPr lang="en-US" dirty="0" smtClean="0"/>
              <a:t>conceal</a:t>
            </a:r>
          </a:p>
          <a:p>
            <a:pPr lvl="0"/>
            <a:r>
              <a:rPr lang="en-US" b="1" u="sng" dirty="0" smtClean="0"/>
              <a:t>Bristol Meyers Squibb </a:t>
            </a:r>
            <a:r>
              <a:rPr lang="en-US" dirty="0" smtClean="0"/>
              <a:t>senior managers failed to act in face of evidence of bribery</a:t>
            </a:r>
          </a:p>
          <a:p>
            <a:r>
              <a:rPr lang="en-US" b="1" u="sng" dirty="0" smtClean="0"/>
              <a:t>Diebold</a:t>
            </a:r>
            <a:r>
              <a:rPr lang="en-US" dirty="0" smtClean="0"/>
              <a:t> subsidiaries paid bribes in </a:t>
            </a:r>
            <a:r>
              <a:rPr lang="en-US" dirty="0"/>
              <a:t>China, Indonesia and </a:t>
            </a:r>
            <a:r>
              <a:rPr lang="en-US" dirty="0" smtClean="0"/>
              <a:t>Russia to state-owned enterprises – DPA and $48.1 million fine</a:t>
            </a:r>
            <a:endParaRPr lang="en-US" dirty="0"/>
          </a:p>
          <a:p>
            <a:r>
              <a:rPr lang="en-US" dirty="0" smtClean="0"/>
              <a:t>Diebold </a:t>
            </a:r>
            <a:r>
              <a:rPr lang="en-US" dirty="0"/>
              <a:t>executives </a:t>
            </a:r>
            <a:r>
              <a:rPr lang="en-US" dirty="0" smtClean="0"/>
              <a:t>squashed </a:t>
            </a:r>
            <a:r>
              <a:rPr lang="en-US" dirty="0"/>
              <a:t>internal inquiry in 2010 when local Chinese government investigated illegal </a:t>
            </a:r>
            <a:r>
              <a:rPr lang="en-US" dirty="0" smtClean="0"/>
              <a:t>bribes</a:t>
            </a:r>
            <a:endParaRPr lang="en-US" dirty="0"/>
          </a:p>
          <a:p>
            <a:endParaRPr lang="en-US" dirty="0"/>
          </a:p>
        </p:txBody>
      </p:sp>
      <p:pic>
        <p:nvPicPr>
          <p:cNvPr id="5" name="Content Placeholder 4" descr="Csuite4.jpg"/>
          <p:cNvPicPr>
            <a:picLocks noGrp="1" noChangeAspect="1"/>
          </p:cNvPicPr>
          <p:nvPr>
            <p:ph sz="quarter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69702" b="-69702"/>
          <a:stretch>
            <a:fillRect/>
          </a:stretch>
        </p:blipFill>
        <p:spPr>
          <a:xfrm>
            <a:off x="6459538" y="1589088"/>
            <a:ext cx="5181600" cy="4572000"/>
          </a:xfrm>
        </p:spPr>
      </p:pic>
    </p:spTree>
    <p:extLst>
      <p:ext uri="{BB962C8B-B14F-4D97-AF65-F5344CB8AC3E}">
        <p14:creationId xmlns:p14="http://schemas.microsoft.com/office/powerpoint/2010/main" val="4030947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Third Party Due Diligence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Hitachi “</a:t>
            </a:r>
            <a:r>
              <a:rPr lang="en-US" dirty="0"/>
              <a:t>sold” 25 percent of </a:t>
            </a:r>
            <a:r>
              <a:rPr lang="en-US" dirty="0" smtClean="0"/>
              <a:t>subsidiary </a:t>
            </a:r>
            <a:r>
              <a:rPr lang="en-US" dirty="0"/>
              <a:t>for </a:t>
            </a:r>
            <a:r>
              <a:rPr lang="en-US" dirty="0" smtClean="0"/>
              <a:t>nominal payment to third </a:t>
            </a:r>
            <a:r>
              <a:rPr lang="en-US" dirty="0"/>
              <a:t>party “front” for </a:t>
            </a:r>
            <a:r>
              <a:rPr lang="en-US" dirty="0" smtClean="0"/>
              <a:t>political party and electricity officials</a:t>
            </a:r>
          </a:p>
          <a:p>
            <a:r>
              <a:rPr lang="en-US" dirty="0" smtClean="0"/>
              <a:t>Hitachi </a:t>
            </a:r>
            <a:r>
              <a:rPr lang="en-US" dirty="0"/>
              <a:t>claimed to SEC that it conducted due diligence </a:t>
            </a:r>
            <a:r>
              <a:rPr lang="en-US" dirty="0" smtClean="0"/>
              <a:t>but </a:t>
            </a:r>
            <a:r>
              <a:rPr lang="en-US" dirty="0"/>
              <a:t>could not </a:t>
            </a:r>
            <a:r>
              <a:rPr lang="en-US" dirty="0" smtClean="0"/>
              <a:t>produce</a:t>
            </a:r>
          </a:p>
          <a:p>
            <a:pPr lvl="1"/>
            <a:r>
              <a:rPr lang="en-US" dirty="0" smtClean="0"/>
              <a:t>Common ownership and affiliations</a:t>
            </a:r>
          </a:p>
          <a:p>
            <a:pPr lvl="1"/>
            <a:r>
              <a:rPr lang="en-US" dirty="0" smtClean="0"/>
              <a:t>Third </a:t>
            </a:r>
            <a:r>
              <a:rPr lang="en-US" dirty="0"/>
              <a:t>party </a:t>
            </a:r>
            <a:r>
              <a:rPr lang="en-US" dirty="0" smtClean="0"/>
              <a:t>no experience in electricity market</a:t>
            </a:r>
          </a:p>
          <a:p>
            <a:pPr lvl="1"/>
            <a:r>
              <a:rPr lang="en-US" dirty="0" smtClean="0"/>
              <a:t>Electrical company recommended third party to Hitachi</a:t>
            </a:r>
          </a:p>
          <a:p>
            <a:r>
              <a:rPr lang="en-US" dirty="0" smtClean="0"/>
              <a:t>No resolution of red flags</a:t>
            </a:r>
          </a:p>
          <a:p>
            <a:endParaRPr lang="en-US" dirty="0"/>
          </a:p>
        </p:txBody>
      </p:sp>
      <p:pic>
        <p:nvPicPr>
          <p:cNvPr id="5" name="Content Placeholder 4" descr="hitachi.jpeg"/>
          <p:cNvPicPr>
            <a:picLocks noGrp="1" noChangeAspect="1"/>
          </p:cNvPicPr>
          <p:nvPr>
            <p:ph sz="quarter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26367" b="-26367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6767650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>
      <p:transition spd="med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Media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ＭＳ Ｐゴシック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ＭＳ Ｐゴシック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range Red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Cambria-Calibri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B656D85F-F071-4918-8CFE-64DCC814D49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Median.thmx</Template>
  <TotalTime>0</TotalTime>
  <Words>1684</Words>
  <Application>Microsoft Macintosh PowerPoint</Application>
  <PresentationFormat>Custom</PresentationFormat>
  <Paragraphs>185</Paragraphs>
  <Slides>24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Median</vt:lpstr>
      <vt:lpstr>LESSONS LEARNED: COMPLIANCE PROGRAM POINTERS FROM RECENT FCPA ENFORCEMENT ACTIONS   Michael Volkov MVOLKOV@VolkovLaw.com 240-505-1992  </vt:lpstr>
      <vt:lpstr>FCPA Enforcement Settlements</vt:lpstr>
      <vt:lpstr>Compliance Program “Best Practices”</vt:lpstr>
      <vt:lpstr>FCPA Guidance Incentives</vt:lpstr>
      <vt:lpstr>New Standard: Compliance Program Metrics from Caldwell Speech</vt:lpstr>
      <vt:lpstr>Compliance Subject Areas</vt:lpstr>
      <vt:lpstr>Corporate Board Oversight</vt:lpstr>
      <vt:lpstr>Senior management: C-Suite Risks</vt:lpstr>
      <vt:lpstr>Third Party Due Diligence</vt:lpstr>
      <vt:lpstr>Distribution Channels: Know Your Chain</vt:lpstr>
      <vt:lpstr>Third Parties and Financial Controls</vt:lpstr>
      <vt:lpstr>Third Parties – Customs Brokers</vt:lpstr>
      <vt:lpstr>Third Parties – Lessons Learned</vt:lpstr>
      <vt:lpstr>Gifts, Hospitality, Travel: Pre-Approval</vt:lpstr>
      <vt:lpstr>Gifts, Hospitality and Travel – Internal Controls</vt:lpstr>
      <vt:lpstr>Lessons Learned: Gifts, Hospitality and Travel</vt:lpstr>
      <vt:lpstr>Hiring of Relatives of Government Officials</vt:lpstr>
      <vt:lpstr>Pre-Acquisition Due Diligence and Integration</vt:lpstr>
      <vt:lpstr>Internal Investigations and Audits</vt:lpstr>
      <vt:lpstr>Investigation and Audit Lessons Learned</vt:lpstr>
      <vt:lpstr>Violations and Remediation</vt:lpstr>
      <vt:lpstr>Proactive Audits</vt:lpstr>
      <vt:lpstr>Publications</vt:lpstr>
      <vt:lpstr>Volkov Law Group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2013-09-09T18:02:24Z</dcterms:created>
  <dcterms:modified xsi:type="dcterms:W3CDTF">2016-03-09T00:57:04Z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TC034606629991</vt:lpwstr>
  </property>
</Properties>
</file>